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handoutMasterIdLst>
    <p:handoutMasterId r:id="rId26"/>
  </p:handoutMasterIdLst>
  <p:sldIdLst>
    <p:sldId id="301" r:id="rId2"/>
    <p:sldId id="300" r:id="rId3"/>
    <p:sldId id="303" r:id="rId4"/>
    <p:sldId id="304" r:id="rId5"/>
    <p:sldId id="317" r:id="rId6"/>
    <p:sldId id="313" r:id="rId7"/>
    <p:sldId id="314" r:id="rId8"/>
    <p:sldId id="315" r:id="rId9"/>
    <p:sldId id="320" r:id="rId10"/>
    <p:sldId id="308" r:id="rId11"/>
    <p:sldId id="332" r:id="rId12"/>
    <p:sldId id="319" r:id="rId13"/>
    <p:sldId id="318" r:id="rId14"/>
    <p:sldId id="325" r:id="rId15"/>
    <p:sldId id="327" r:id="rId16"/>
    <p:sldId id="326" r:id="rId17"/>
    <p:sldId id="322" r:id="rId18"/>
    <p:sldId id="324" r:id="rId19"/>
    <p:sldId id="331" r:id="rId20"/>
    <p:sldId id="302" r:id="rId21"/>
    <p:sldId id="330" r:id="rId22"/>
    <p:sldId id="328" r:id="rId23"/>
    <p:sldId id="329" r:id="rId24"/>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6" autoAdjust="0"/>
  </p:normalViewPr>
  <p:slideViewPr>
    <p:cSldViewPr>
      <p:cViewPr varScale="1">
        <p:scale>
          <a:sx n="40" d="100"/>
          <a:sy n="40" d="100"/>
        </p:scale>
        <p:origin x="-13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2A4076F-F33E-4571-BEF4-AC19A00A55C7}" type="datetimeFigureOut">
              <a:rPr lang="nl-NL" smtClean="0"/>
              <a:t>19-11-2015</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87E1C16-F4BB-4F42-8376-04BD1E4EAABF}" type="slidenum">
              <a:rPr lang="nl-NL" smtClean="0"/>
              <a:t>‹nr.›</a:t>
            </a:fld>
            <a:endParaRPr lang="nl-NL"/>
          </a:p>
        </p:txBody>
      </p:sp>
    </p:spTree>
    <p:extLst>
      <p:ext uri="{BB962C8B-B14F-4D97-AF65-F5344CB8AC3E}">
        <p14:creationId xmlns:p14="http://schemas.microsoft.com/office/powerpoint/2010/main" val="1705292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F2AD579-6979-4431-9C0B-56E238D2EF28}" type="datetimeFigureOut">
              <a:rPr lang="nl-NL" smtClean="0"/>
              <a:t>19-11-2015</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51664C8-7C64-4347-83AE-83FB69798940}" type="slidenum">
              <a:rPr lang="nl-NL" smtClean="0"/>
              <a:t>‹nr.›</a:t>
            </a:fld>
            <a:endParaRPr lang="nl-NL" dirty="0"/>
          </a:p>
        </p:txBody>
      </p:sp>
    </p:spTree>
    <p:extLst>
      <p:ext uri="{BB962C8B-B14F-4D97-AF65-F5344CB8AC3E}">
        <p14:creationId xmlns:p14="http://schemas.microsoft.com/office/powerpoint/2010/main" val="148578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peakflowmeter.be/spirometer.php" TargetMode="External"/><Relationship Id="rId3" Type="http://schemas.openxmlformats.org/officeDocument/2006/relationships/hyperlink" Target="http://www.peakflowmeter.be/faq#wat" TargetMode="External"/><Relationship Id="rId7" Type="http://schemas.openxmlformats.org/officeDocument/2006/relationships/hyperlink" Target="http://www.peakflowmeter.be/faq#saturati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peakflowmeter.be/faq#andere" TargetMode="External"/><Relationship Id="rId5" Type="http://schemas.openxmlformats.org/officeDocument/2006/relationships/hyperlink" Target="http://www.peakflowmeter.be/faq#blazen" TargetMode="External"/><Relationship Id="rId4" Type="http://schemas.openxmlformats.org/officeDocument/2006/relationships/hyperlink" Target="http://www.peakflowmeter.be/faq#waar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COPD: luchtstroom</a:t>
            </a:r>
            <a:r>
              <a:rPr lang="nl-NL" baseline="0" dirty="0" smtClean="0"/>
              <a:t> kan steeds verder afnemen. Invaliderend of levensbedreigend worden.</a:t>
            </a:r>
          </a:p>
          <a:p>
            <a:r>
              <a:rPr lang="nl-NL" baseline="0" dirty="0" smtClean="0"/>
              <a:t>Langere termijn: gewichtsverlies, hartfalen door verandering in de structuur van de rechter hartkamer</a:t>
            </a:r>
          </a:p>
          <a:p>
            <a:endParaRPr lang="nl-NL" dirty="0"/>
          </a:p>
        </p:txBody>
      </p:sp>
      <p:sp>
        <p:nvSpPr>
          <p:cNvPr id="4" name="Tijdelijke aanduiding voor dianummer 3"/>
          <p:cNvSpPr>
            <a:spLocks noGrp="1"/>
          </p:cNvSpPr>
          <p:nvPr>
            <p:ph type="sldNum" sz="quarter" idx="10"/>
          </p:nvPr>
        </p:nvSpPr>
        <p:spPr/>
        <p:txBody>
          <a:bodyPr/>
          <a:lstStyle/>
          <a:p>
            <a:fld id="{751664C8-7C64-4347-83AE-83FB69798940}" type="slidenum">
              <a:rPr lang="nl-NL" smtClean="0"/>
              <a:t>10</a:t>
            </a:fld>
            <a:endParaRPr lang="nl-NL" dirty="0"/>
          </a:p>
        </p:txBody>
      </p:sp>
    </p:spTree>
    <p:extLst>
      <p:ext uri="{BB962C8B-B14F-4D97-AF65-F5344CB8AC3E}">
        <p14:creationId xmlns:p14="http://schemas.microsoft.com/office/powerpoint/2010/main" val="194178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Peak Flow Meter FAQ</a:t>
            </a:r>
          </a:p>
          <a:p>
            <a:r>
              <a:rPr lang="nl-NL" dirty="0" smtClean="0">
                <a:hlinkClick r:id="rId3"/>
              </a:rPr>
              <a:t>Wat is de piekstroom?</a:t>
            </a:r>
            <a:endParaRPr lang="nl-NL" dirty="0" smtClean="0"/>
          </a:p>
          <a:p>
            <a:r>
              <a:rPr lang="nl-NL" dirty="0" smtClean="0">
                <a:hlinkClick r:id="rId4"/>
              </a:rPr>
              <a:t>Waarom de piekstroom meten?</a:t>
            </a:r>
            <a:endParaRPr lang="nl-NL" dirty="0" smtClean="0"/>
          </a:p>
          <a:p>
            <a:r>
              <a:rPr lang="nl-NL" dirty="0" smtClean="0">
                <a:hlinkClick r:id="rId5"/>
              </a:rPr>
              <a:t>Hoe een peakflowmeter gebruiken? </a:t>
            </a:r>
            <a:endParaRPr lang="nl-NL" dirty="0" smtClean="0"/>
          </a:p>
          <a:p>
            <a:r>
              <a:rPr lang="nl-NL" dirty="0" smtClean="0">
                <a:hlinkClick r:id="rId6"/>
              </a:rPr>
              <a:t>Wat met de andere </a:t>
            </a:r>
            <a:r>
              <a:rPr lang="nl-NL" dirty="0" err="1" smtClean="0">
                <a:hlinkClick r:id="rId6"/>
              </a:rPr>
              <a:t>spirometriewaardes</a:t>
            </a:r>
            <a:r>
              <a:rPr lang="nl-NL" dirty="0" smtClean="0">
                <a:hlinkClick r:id="rId6"/>
              </a:rPr>
              <a:t>?</a:t>
            </a:r>
            <a:endParaRPr lang="nl-NL" dirty="0" smtClean="0"/>
          </a:p>
          <a:p>
            <a:r>
              <a:rPr lang="nl-NL" dirty="0" smtClean="0">
                <a:hlinkClick r:id="rId7"/>
              </a:rPr>
              <a:t>Saturatie FAQ </a:t>
            </a:r>
            <a:endParaRPr lang="nl-NL" dirty="0" smtClean="0"/>
          </a:p>
          <a:p>
            <a:r>
              <a:rPr lang="nl-NL" b="1" dirty="0" smtClean="0"/>
              <a:t>Wat is de piekstroom?</a:t>
            </a:r>
          </a:p>
          <a:p>
            <a:r>
              <a:rPr lang="nl-NL" dirty="0" smtClean="0"/>
              <a:t>Een debiet is de hoeveelheid vloeistof of gas die per tijdseenheid ergens door stroomt. </a:t>
            </a:r>
          </a:p>
          <a:p>
            <a:r>
              <a:rPr lang="nl-NL" dirty="0" smtClean="0"/>
              <a:t>De piekstroom of </a:t>
            </a:r>
            <a:r>
              <a:rPr lang="nl-NL" i="1" dirty="0" smtClean="0"/>
              <a:t>peak (</a:t>
            </a:r>
            <a:r>
              <a:rPr lang="nl-NL" i="1" dirty="0" err="1" smtClean="0"/>
              <a:t>expiratory</a:t>
            </a:r>
            <a:r>
              <a:rPr lang="nl-NL" i="1" dirty="0" smtClean="0"/>
              <a:t>) flow</a:t>
            </a:r>
            <a:r>
              <a:rPr lang="nl-NL" dirty="0" smtClean="0"/>
              <a:t> is het hoogste debiet dat men kan uitblazen en wordt gemeten ter hoogte van de mond. Peak flow wordt uitgedrukt in aantal liter per seconde of per minuut. </a:t>
            </a:r>
          </a:p>
          <a:p>
            <a:r>
              <a:rPr lang="nl-NL" b="1" dirty="0" smtClean="0"/>
              <a:t>Waarom de piekstroom meten?</a:t>
            </a:r>
          </a:p>
          <a:p>
            <a:r>
              <a:rPr lang="nl-NL" dirty="0" smtClean="0"/>
              <a:t>Men stelt vast dat bij mensen met een longprobleem, zoals astma of COPD, de piekstroom gedaald is. </a:t>
            </a:r>
          </a:p>
          <a:p>
            <a:r>
              <a:rPr lang="nl-NL" dirty="0" smtClean="0"/>
              <a:t>Vooral bij astma patiënten is het middel bij uitstek om de ziekte op te volgen. Astma patiënten hebben immers een sterk gedaalde piekstroom tijdens een astma aanval. Men is zich hier niet altijd van bewust en de peakflowmeter is dan aangewezen om een objectieve vaststelling van de piekstroom toe te laten. </a:t>
            </a:r>
          </a:p>
          <a:p>
            <a:r>
              <a:rPr lang="nl-NL" b="1" dirty="0" smtClean="0"/>
              <a:t>Hoe een peakflowmeter gebruiken? </a:t>
            </a:r>
          </a:p>
          <a:p>
            <a:r>
              <a:rPr lang="nl-NL" dirty="0" smtClean="0"/>
              <a:t>Voor het uitvoeren van een test met de peakflowmeter zet men het apparaat aan de mond en blaast men met alle kracht zo hard mogelijk uit in de piekstroommeter. Men dient minstens een seconde zo krachtig mogelijk uitblazen in de meter.</a:t>
            </a:r>
          </a:p>
          <a:p>
            <a:r>
              <a:rPr lang="nl-NL" dirty="0" smtClean="0"/>
              <a:t>Het resultaat kan afgelezen worden op de meetschaal op de zijkant van de piekstroommeter en wordt uitgedrukt in liter/minuut of liter/seconde. </a:t>
            </a:r>
          </a:p>
          <a:p>
            <a:r>
              <a:rPr lang="nl-NL" dirty="0" smtClean="0"/>
              <a:t>Deze waarden worden vergeleken met de normale waarden van de patiënt. Indien de waarde lager ligt dan normaal kunnen maatregelen genomen worden, zoals het innemen van de medicatie (de </a:t>
            </a:r>
            <a:r>
              <a:rPr lang="nl-NL" i="1" dirty="0" smtClean="0"/>
              <a:t>puffer</a:t>
            </a:r>
            <a:r>
              <a:rPr lang="nl-NL" dirty="0" smtClean="0"/>
              <a:t>).</a:t>
            </a:r>
          </a:p>
          <a:p>
            <a:r>
              <a:rPr lang="nl-NL" b="1" dirty="0" smtClean="0"/>
              <a:t>Wat met de andere </a:t>
            </a:r>
            <a:r>
              <a:rPr lang="nl-NL" b="1" dirty="0" err="1" smtClean="0"/>
              <a:t>spirometriewaardes</a:t>
            </a:r>
            <a:r>
              <a:rPr lang="nl-NL" b="1" dirty="0" smtClean="0"/>
              <a:t>?</a:t>
            </a:r>
          </a:p>
          <a:p>
            <a:r>
              <a:rPr lang="nl-NL" dirty="0" smtClean="0"/>
              <a:t>Piekstroom is slechts één parameter van de uitgeblazen lucht. Er zijn nog veel andere waardes die men kan meten op de uitgeblazen lucht. Men kan deze parameters vaststellen met een </a:t>
            </a:r>
            <a:r>
              <a:rPr lang="nl-NL" dirty="0" smtClean="0">
                <a:hlinkClick r:id="rId8"/>
              </a:rPr>
              <a:t>spirometer</a:t>
            </a:r>
            <a:r>
              <a:rPr lang="nl-NL" dirty="0" smtClean="0"/>
              <a:t>. </a:t>
            </a:r>
          </a:p>
          <a:p>
            <a:r>
              <a:rPr lang="nl-NL" dirty="0" smtClean="0"/>
              <a:t>De belangrijkste </a:t>
            </a:r>
            <a:r>
              <a:rPr lang="nl-NL" dirty="0" err="1" smtClean="0"/>
              <a:t>spirometrie</a:t>
            </a:r>
            <a:r>
              <a:rPr lang="nl-NL" dirty="0" smtClean="0"/>
              <a:t> waardes zijn de </a:t>
            </a:r>
            <a:r>
              <a:rPr lang="nl-NL" dirty="0" err="1" smtClean="0"/>
              <a:t>éénsecondewaarde</a:t>
            </a:r>
            <a:r>
              <a:rPr lang="nl-NL" dirty="0" smtClean="0"/>
              <a:t> (het volume dat men in één seconde kan uitblazen), de FVC (het totale volume dat men kan uitblazen) en de verhouding tussen de 2: de </a:t>
            </a:r>
            <a:r>
              <a:rPr lang="nl-NL" i="1" dirty="0" err="1" smtClean="0"/>
              <a:t>Tiffeneau</a:t>
            </a:r>
            <a:r>
              <a:rPr lang="nl-NL" dirty="0" smtClean="0"/>
              <a:t> index. </a:t>
            </a:r>
          </a:p>
          <a:p>
            <a:r>
              <a:rPr lang="nl-NL" dirty="0" smtClean="0"/>
              <a:t>Met de spirometer kan men patiënten met een longprobleem (zoals astma en COPD) beter opvolgen, maar uiteraard zijn spirometers duurder dan piekstroommeters. </a:t>
            </a:r>
          </a:p>
          <a:p>
            <a:endParaRPr lang="nl-NL" dirty="0"/>
          </a:p>
        </p:txBody>
      </p:sp>
      <p:sp>
        <p:nvSpPr>
          <p:cNvPr id="4" name="Tijdelijke aanduiding voor dianummer 3"/>
          <p:cNvSpPr>
            <a:spLocks noGrp="1"/>
          </p:cNvSpPr>
          <p:nvPr>
            <p:ph type="sldNum" sz="quarter" idx="10"/>
          </p:nvPr>
        </p:nvSpPr>
        <p:spPr/>
        <p:txBody>
          <a:bodyPr/>
          <a:lstStyle/>
          <a:p>
            <a:fld id="{751664C8-7C64-4347-83AE-83FB69798940}" type="slidenum">
              <a:rPr lang="nl-NL" smtClean="0"/>
              <a:t>23</a:t>
            </a:fld>
            <a:endParaRPr lang="nl-NL" dirty="0"/>
          </a:p>
        </p:txBody>
      </p:sp>
    </p:spTree>
    <p:extLst>
      <p:ext uri="{BB962C8B-B14F-4D97-AF65-F5344CB8AC3E}">
        <p14:creationId xmlns:p14="http://schemas.microsoft.com/office/powerpoint/2010/main" val="1666386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e verbindingslijn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nl-NL" smtClean="0"/>
              <a:t>Klik om de stijl te bewerken</a:t>
            </a:r>
            <a:endParaRPr lang="en-US"/>
          </a:p>
        </p:txBody>
      </p:sp>
      <p:sp>
        <p:nvSpPr>
          <p:cNvPr id="15" name="Tijdelijke aanduiding voor datum 27"/>
          <p:cNvSpPr>
            <a:spLocks noGrp="1"/>
          </p:cNvSpPr>
          <p:nvPr>
            <p:ph type="dt" sz="half" idx="10"/>
          </p:nvPr>
        </p:nvSpPr>
        <p:spPr/>
        <p:txBody>
          <a:bodyPr/>
          <a:lstStyle>
            <a:lvl1pPr>
              <a:defRPr/>
            </a:lvl1pPr>
          </a:lstStyle>
          <a:p>
            <a:pPr>
              <a:defRPr/>
            </a:pPr>
            <a:fld id="{074C8DBC-E1A5-413A-8407-D8017626A3DB}" type="datetimeFigureOut">
              <a:rPr lang="nl-NL"/>
              <a:pPr>
                <a:defRPr/>
              </a:pPr>
              <a:t>19-11-2015</a:t>
            </a:fld>
            <a:endParaRPr lang="nl-NL" dirty="0"/>
          </a:p>
        </p:txBody>
      </p:sp>
      <p:sp>
        <p:nvSpPr>
          <p:cNvPr id="16" name="Tijdelijke aanduiding voor voettekst 16"/>
          <p:cNvSpPr>
            <a:spLocks noGrp="1"/>
          </p:cNvSpPr>
          <p:nvPr>
            <p:ph type="ftr" sz="quarter" idx="11"/>
          </p:nvPr>
        </p:nvSpPr>
        <p:spPr/>
        <p:txBody>
          <a:bodyPr/>
          <a:lstStyle>
            <a:lvl1pPr>
              <a:defRPr/>
            </a:lvl1pPr>
          </a:lstStyle>
          <a:p>
            <a:pPr>
              <a:defRPr/>
            </a:pPr>
            <a:endParaRPr lang="nl-NL" dirty="0"/>
          </a:p>
        </p:txBody>
      </p:sp>
      <p:sp>
        <p:nvSpPr>
          <p:cNvPr id="17" name="Tijdelijke aanduiding voor dianumm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C19EDAA-6999-4785-A8E0-94067058901B}"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42380725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757E936B-2D87-4770-AD0A-B915003900F3}" type="datetimeFigureOut">
              <a:rPr lang="nl-NL"/>
              <a:pPr>
                <a:defRPr/>
              </a:pPr>
              <a:t>19-11-2015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BABCF34-9E72-405E-8A84-C8A3E2BAFBF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6732222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Pr>
        <a:solidFill>
          <a:schemeClr val="bg2"/>
        </a:solidFill>
        <a:effectLst/>
      </p:bgPr>
    </p:bg>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Ova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Ova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2" name="Verticale titel 1"/>
          <p:cNvSpPr>
            <a:spLocks noGrp="1"/>
          </p:cNvSpPr>
          <p:nvPr>
            <p:ph type="title" orient="vert"/>
          </p:nvPr>
        </p:nvSpPr>
        <p:spPr>
          <a:xfrm>
            <a:off x="7391400" y="304801"/>
            <a:ext cx="1447800" cy="5851525"/>
          </a:xfrm>
        </p:spPr>
        <p:txBody>
          <a:bodyPr vert="eaVert"/>
          <a:lstStyle/>
          <a:p>
            <a:r>
              <a:rPr lang="nl-NL" smtClean="0"/>
              <a:t>Klik om de stijl te bewerken</a:t>
            </a:r>
            <a:endParaRPr lang="en-US"/>
          </a:p>
        </p:txBody>
      </p:sp>
      <p:sp>
        <p:nvSpPr>
          <p:cNvPr id="13" name="Tijdelijke aanduiding voor dianummer 5"/>
          <p:cNvSpPr>
            <a:spLocks noGrp="1"/>
          </p:cNvSpPr>
          <p:nvPr>
            <p:ph type="sldNum" sz="quarter" idx="10"/>
          </p:nvPr>
        </p:nvSpPr>
        <p:spPr>
          <a:xfrm>
            <a:off x="6915150" y="3009900"/>
            <a:ext cx="457200" cy="441325"/>
          </a:xfrm>
        </p:spPr>
        <p:txBody>
          <a:bodyPr/>
          <a:lstStyle>
            <a:lvl1pPr>
              <a:defRPr/>
            </a:lvl1pPr>
          </a:lstStyle>
          <a:p>
            <a:pPr>
              <a:defRPr/>
            </a:pPr>
            <a:fld id="{6E6D6F35-4096-45D2-B8D6-2ADFE0A46025}" type="slidenum">
              <a:rPr lang="nl-NL">
                <a:solidFill>
                  <a:srgbClr val="A04DA3">
                    <a:shade val="75000"/>
                  </a:srgbClr>
                </a:solidFill>
              </a:rPr>
              <a:pPr>
                <a:defRPr/>
              </a:pPr>
              <a:t>‹nr.›</a:t>
            </a:fld>
            <a:endParaRPr lang="nl-NL" dirty="0">
              <a:solidFill>
                <a:srgbClr val="A04DA3">
                  <a:shade val="75000"/>
                </a:srgbClr>
              </a:solidFill>
            </a:endParaRPr>
          </a:p>
        </p:txBody>
      </p:sp>
      <p:sp>
        <p:nvSpPr>
          <p:cNvPr id="14" name="Tijdelijke aanduiding voor datum 3"/>
          <p:cNvSpPr>
            <a:spLocks noGrp="1"/>
          </p:cNvSpPr>
          <p:nvPr>
            <p:ph type="dt" sz="half" idx="11"/>
          </p:nvPr>
        </p:nvSpPr>
        <p:spPr/>
        <p:txBody>
          <a:bodyPr/>
          <a:lstStyle>
            <a:lvl1pPr>
              <a:defRPr/>
            </a:lvl1pPr>
          </a:lstStyle>
          <a:p>
            <a:pPr>
              <a:defRPr/>
            </a:pPr>
            <a:fld id="{65BF629D-9A3D-4AD0-AD6A-3136C574F8DF}" type="datetimeFigureOut">
              <a:rPr lang="nl-NL"/>
              <a:pPr>
                <a:defRPr/>
              </a:pPr>
              <a:t>19-11-2015</a:t>
            </a:fld>
            <a:endParaRPr lang="nl-NL" dirty="0"/>
          </a:p>
        </p:txBody>
      </p:sp>
      <p:sp>
        <p:nvSpPr>
          <p:cNvPr id="15" name="Tijdelijke aanduiding voor voettekst 4"/>
          <p:cNvSpPr>
            <a:spLocks noGrp="1"/>
          </p:cNvSpPr>
          <p:nvPr>
            <p:ph type="ftr" sz="quarter" idx="12"/>
          </p:nvPr>
        </p:nvSpPr>
        <p:spPr/>
        <p:txBody>
          <a:bodyPr/>
          <a:lstStyle>
            <a:lvl1pPr>
              <a:defRPr/>
            </a:lvl1pPr>
          </a:lstStyle>
          <a:p>
            <a:pPr>
              <a:defRPr/>
            </a:pPr>
            <a:endParaRPr lang="nl-NL" dirty="0"/>
          </a:p>
        </p:txBody>
      </p:sp>
    </p:spTree>
    <p:extLst>
      <p:ext uri="{BB962C8B-B14F-4D97-AF65-F5344CB8AC3E}">
        <p14:creationId xmlns:p14="http://schemas.microsoft.com/office/powerpoint/2010/main" val="10727868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nl-NL" smtClean="0"/>
              <a:t>Klik om de stijl te bewerken</a:t>
            </a:r>
            <a:endParaRPr lang="en-US"/>
          </a:p>
        </p:txBody>
      </p:sp>
      <p:sp>
        <p:nvSpPr>
          <p:cNvPr id="8" name="Tijdelijke aanduiding voor inhoud 7"/>
          <p:cNvSpPr>
            <a:spLocks noGrp="1"/>
          </p:cNvSpPr>
          <p:nvPr>
            <p:ph sz="quarter" idx="1"/>
          </p:nvPr>
        </p:nvSpPr>
        <p:spPr>
          <a:xfrm>
            <a:off x="301752" y="1527048"/>
            <a:ext cx="850392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DF505204-4DD7-4260-BCC8-BA431CEDD85C}" type="datetimeFigureOut">
              <a:rPr lang="nl-NL"/>
              <a:pPr>
                <a:defRPr/>
              </a:pPr>
              <a:t>19-11-2015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a:xfrm>
            <a:off x="4362450" y="1027113"/>
            <a:ext cx="457200" cy="441325"/>
          </a:xfrm>
        </p:spPr>
        <p:txBody>
          <a:bodyPr/>
          <a:lstStyle>
            <a:lvl1pPr>
              <a:defRPr/>
            </a:lvl1pPr>
          </a:lstStyle>
          <a:p>
            <a:pPr>
              <a:defRPr/>
            </a:pPr>
            <a:fld id="{A913E058-62D2-4C09-A1EE-E215036E5235}"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0303927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nl-NL" smtClean="0"/>
              <a:t>Klik om de stijl te bewerken</a:t>
            </a:r>
            <a:endParaRPr lang="en-US"/>
          </a:p>
        </p:txBody>
      </p:sp>
      <p:sp>
        <p:nvSpPr>
          <p:cNvPr id="15" name="Tijdelijke aanduiding voor voettekst 4"/>
          <p:cNvSpPr>
            <a:spLocks noGrp="1"/>
          </p:cNvSpPr>
          <p:nvPr>
            <p:ph type="ftr" sz="quarter" idx="10"/>
          </p:nvPr>
        </p:nvSpPr>
        <p:spPr/>
        <p:txBody>
          <a:bodyPr/>
          <a:lstStyle>
            <a:lvl1pPr>
              <a:defRPr/>
            </a:lvl1pPr>
          </a:lstStyle>
          <a:p>
            <a:pPr>
              <a:defRPr/>
            </a:pPr>
            <a:endParaRPr lang="nl-NL" dirty="0"/>
          </a:p>
        </p:txBody>
      </p:sp>
      <p:sp>
        <p:nvSpPr>
          <p:cNvPr id="16" name="Tijdelijke aanduiding voor datum 3"/>
          <p:cNvSpPr>
            <a:spLocks noGrp="1"/>
          </p:cNvSpPr>
          <p:nvPr>
            <p:ph type="dt" sz="half" idx="11"/>
          </p:nvPr>
        </p:nvSpPr>
        <p:spPr/>
        <p:txBody>
          <a:bodyPr/>
          <a:lstStyle>
            <a:lvl1pPr>
              <a:defRPr/>
            </a:lvl1pPr>
          </a:lstStyle>
          <a:p>
            <a:pPr>
              <a:defRPr/>
            </a:pPr>
            <a:fld id="{ED4F467B-1F24-4510-84CB-3E0345571169}" type="datetimeFigureOut">
              <a:rPr lang="nl-NL"/>
              <a:pPr>
                <a:defRPr/>
              </a:pPr>
              <a:t>19-11-2015</a:t>
            </a:fld>
            <a:endParaRPr lang="nl-NL" dirty="0"/>
          </a:p>
        </p:txBody>
      </p:sp>
      <p:sp>
        <p:nvSpPr>
          <p:cNvPr id="17" name="Tijdelijke aanduiding voor dianumm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452FA6-C717-4678-915B-E5484BFB79BE}"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7390498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Pr>
        <a:solidFill>
          <a:schemeClr val="bg2"/>
        </a:solidFill>
        <a:effectLst/>
      </p:bgPr>
    </p:bg>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1752" y="228600"/>
            <a:ext cx="8534400" cy="758952"/>
          </a:xfrm>
        </p:spPr>
        <p:txBody>
          <a:bodyPr/>
          <a:lstStyle/>
          <a:p>
            <a:r>
              <a:rPr lang="nl-NL" smtClean="0"/>
              <a:t>Klik om de stijl te bewerken</a:t>
            </a:r>
            <a:endParaRPr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datum 4"/>
          <p:cNvSpPr>
            <a:spLocks noGrp="1"/>
          </p:cNvSpPr>
          <p:nvPr>
            <p:ph type="dt" sz="half" idx="10"/>
          </p:nvPr>
        </p:nvSpPr>
        <p:spPr>
          <a:xfrm>
            <a:off x="5791200" y="6410325"/>
            <a:ext cx="3044825" cy="365125"/>
          </a:xfrm>
        </p:spPr>
        <p:txBody>
          <a:bodyPr/>
          <a:lstStyle>
            <a:lvl1pPr>
              <a:defRPr/>
            </a:lvl1pPr>
          </a:lstStyle>
          <a:p>
            <a:pPr>
              <a:defRPr/>
            </a:pPr>
            <a:fld id="{8BE7742C-92E5-40D5-937B-BC7AFFA5173E}" type="datetimeFigureOut">
              <a:rPr lang="nl-NL"/>
              <a:pPr>
                <a:defRPr/>
              </a:pPr>
              <a:t>19-11-2015</a:t>
            </a:fld>
            <a:endParaRPr lang="nl-NL" dirty="0"/>
          </a:p>
        </p:txBody>
      </p:sp>
      <p:sp>
        <p:nvSpPr>
          <p:cNvPr id="7" name="Tijdelijke aanduiding voor voettekst 5"/>
          <p:cNvSpPr>
            <a:spLocks noGrp="1"/>
          </p:cNvSpPr>
          <p:nvPr>
            <p:ph type="ftr" sz="quarter" idx="11"/>
          </p:nvPr>
        </p:nvSpPr>
        <p:spPr/>
        <p:txBody>
          <a:bodyPr/>
          <a:lstStyle>
            <a:lvl1pPr>
              <a:defRPr/>
            </a:lvl1pPr>
          </a:lstStyle>
          <a:p>
            <a:pPr>
              <a:defRPr/>
            </a:pPr>
            <a:endParaRPr lang="nl-NL" dirty="0"/>
          </a:p>
        </p:txBody>
      </p:sp>
      <p:sp>
        <p:nvSpPr>
          <p:cNvPr id="8" name="Tijdelijke aanduiding voor dianummer 6"/>
          <p:cNvSpPr>
            <a:spLocks noGrp="1"/>
          </p:cNvSpPr>
          <p:nvPr>
            <p:ph type="sldNum" sz="quarter" idx="12"/>
          </p:nvPr>
        </p:nvSpPr>
        <p:spPr/>
        <p:txBody>
          <a:bodyPr/>
          <a:lstStyle>
            <a:lvl1pPr>
              <a:defRPr/>
            </a:lvl1pPr>
          </a:lstStyle>
          <a:p>
            <a:pPr>
              <a:defRPr/>
            </a:pPr>
            <a:fld id="{B3D659A0-6D83-4000-B911-8024F195355A}"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23998711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Pr>
        <a:solidFill>
          <a:schemeClr val="bg2"/>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hoe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Rechthoe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Rechte verbindingslijn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5" name="Rechthoe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Ova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Ova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24" name="Tijdelijke aanduiding voor inhoud 23"/>
          <p:cNvSpPr>
            <a:spLocks noGrp="1"/>
          </p:cNvSpPr>
          <p:nvPr>
            <p:ph sz="quarter" idx="2"/>
          </p:nvPr>
        </p:nvSpPr>
        <p:spPr>
          <a:xfrm>
            <a:off x="301752" y="2471383"/>
            <a:ext cx="4041648" cy="381840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26" name="Tijdelijke aanduiding voor inhoud 25"/>
          <p:cNvSpPr>
            <a:spLocks noGrp="1"/>
          </p:cNvSpPr>
          <p:nvPr>
            <p:ph sz="quarter" idx="4"/>
          </p:nvPr>
        </p:nvSpPr>
        <p:spPr>
          <a:xfrm>
            <a:off x="4800600" y="2471383"/>
            <a:ext cx="4038600" cy="382219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23" name="Titel 22"/>
          <p:cNvSpPr>
            <a:spLocks noGrp="1"/>
          </p:cNvSpPr>
          <p:nvPr>
            <p:ph type="title"/>
          </p:nvPr>
        </p:nvSpPr>
        <p:spPr/>
        <p:txBody>
          <a:bodyPr rtlCol="0"/>
          <a:lstStyle/>
          <a:p>
            <a:r>
              <a:rPr lang="nl-NL" smtClean="0"/>
              <a:t>Klik om de stijl te bewerken</a:t>
            </a:r>
            <a:endParaRPr lang="en-US"/>
          </a:p>
        </p:txBody>
      </p:sp>
      <p:sp>
        <p:nvSpPr>
          <p:cNvPr id="18" name="Tijdelijke aanduiding voor datum 6"/>
          <p:cNvSpPr>
            <a:spLocks noGrp="1"/>
          </p:cNvSpPr>
          <p:nvPr>
            <p:ph type="dt" sz="half" idx="10"/>
          </p:nvPr>
        </p:nvSpPr>
        <p:spPr/>
        <p:txBody>
          <a:bodyPr/>
          <a:lstStyle>
            <a:lvl1pPr>
              <a:defRPr/>
            </a:lvl1pPr>
          </a:lstStyle>
          <a:p>
            <a:pPr>
              <a:defRPr/>
            </a:pPr>
            <a:fld id="{80511854-7D18-4DCD-A573-758876847F4B}" type="datetimeFigureOut">
              <a:rPr lang="nl-NL"/>
              <a:pPr>
                <a:defRPr/>
              </a:pPr>
              <a:t>19-11-2015</a:t>
            </a:fld>
            <a:endParaRPr lang="nl-NL" dirty="0"/>
          </a:p>
        </p:txBody>
      </p:sp>
      <p:sp>
        <p:nvSpPr>
          <p:cNvPr id="19" name="Tijdelijke aanduiding voor voettekst 7"/>
          <p:cNvSpPr>
            <a:spLocks noGrp="1"/>
          </p:cNvSpPr>
          <p:nvPr>
            <p:ph type="ftr" sz="quarter" idx="11"/>
          </p:nvPr>
        </p:nvSpPr>
        <p:spPr>
          <a:xfrm>
            <a:off x="304800" y="6410325"/>
            <a:ext cx="3581400" cy="365125"/>
          </a:xfrm>
        </p:spPr>
        <p:txBody>
          <a:bodyPr/>
          <a:lstStyle>
            <a:lvl1pPr>
              <a:defRPr/>
            </a:lvl1pPr>
          </a:lstStyle>
          <a:p>
            <a:pPr>
              <a:defRPr/>
            </a:pPr>
            <a:endParaRPr lang="nl-NL" dirty="0"/>
          </a:p>
        </p:txBody>
      </p:sp>
      <p:sp>
        <p:nvSpPr>
          <p:cNvPr id="20" name="Tijdelijke aanduiding voor dianummer 8"/>
          <p:cNvSpPr>
            <a:spLocks noGrp="1"/>
          </p:cNvSpPr>
          <p:nvPr>
            <p:ph type="sldNum" sz="quarter" idx="12"/>
          </p:nvPr>
        </p:nvSpPr>
        <p:spPr>
          <a:xfrm>
            <a:off x="4343400" y="1042988"/>
            <a:ext cx="457200" cy="441325"/>
          </a:xfrm>
        </p:spPr>
        <p:txBody>
          <a:bodyPr/>
          <a:lstStyle>
            <a:lvl1pPr algn="ctr">
              <a:defRPr/>
            </a:lvl1pPr>
          </a:lstStyle>
          <a:p>
            <a:pPr>
              <a:defRPr/>
            </a:pPr>
            <a:fld id="{7DDCA159-531B-48D6-95D6-7EB2A2C48363}"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788684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fld id="{4AAD834E-AE10-42C3-91E3-E5A66020A6ED}" type="datetimeFigureOut">
              <a:rPr lang="nl-NL"/>
              <a:pPr>
                <a:defRPr/>
              </a:pPr>
              <a:t>19-11-2015</a:t>
            </a:fld>
            <a:endParaRPr lang="nl-NL" dirty="0"/>
          </a:p>
        </p:txBody>
      </p:sp>
      <p:sp>
        <p:nvSpPr>
          <p:cNvPr id="4" name="Tijdelijke aanduiding voor voettekst 3"/>
          <p:cNvSpPr>
            <a:spLocks noGrp="1"/>
          </p:cNvSpPr>
          <p:nvPr>
            <p:ph type="ftr" sz="quarter" idx="11"/>
          </p:nvPr>
        </p:nvSpPr>
        <p:spPr/>
        <p:txBody>
          <a:bodyPr/>
          <a:lstStyle>
            <a:lvl1pPr>
              <a:defRPr/>
            </a:lvl1pPr>
          </a:lstStyle>
          <a:p>
            <a:pPr>
              <a:defRPr/>
            </a:pPr>
            <a:endParaRPr lang="nl-NL" dirty="0"/>
          </a:p>
        </p:txBody>
      </p:sp>
      <p:sp>
        <p:nvSpPr>
          <p:cNvPr id="5" name="Tijdelijke aanduiding voor dianummer 4"/>
          <p:cNvSpPr>
            <a:spLocks noGrp="1"/>
          </p:cNvSpPr>
          <p:nvPr>
            <p:ph type="sldNum" sz="quarter" idx="12"/>
          </p:nvPr>
        </p:nvSpPr>
        <p:spPr>
          <a:xfrm>
            <a:off x="4343400" y="1036638"/>
            <a:ext cx="457200" cy="441325"/>
          </a:xfrm>
        </p:spPr>
        <p:txBody>
          <a:bodyPr/>
          <a:lstStyle>
            <a:lvl1pPr>
              <a:defRPr/>
            </a:lvl1pPr>
          </a:lstStyle>
          <a:p>
            <a:pPr>
              <a:defRPr/>
            </a:pPr>
            <a:fld id="{CB5649E1-DE2E-4858-ADE1-26FD19212007}" type="slidenum">
              <a:rPr lang="nl-NL">
                <a:solidFill>
                  <a:srgbClr val="A04DA3">
                    <a:shade val="75000"/>
                  </a:srgbClr>
                </a:solidFill>
              </a:rPr>
              <a:pPr>
                <a:defRPr/>
              </a:pPr>
              <a:t>‹nr.›</a:t>
            </a:fld>
            <a:endParaRPr lang="nl-NL" dirty="0">
              <a:solidFill>
                <a:srgbClr val="A04DA3">
                  <a:shade val="75000"/>
                </a:srgbClr>
              </a:solidFill>
            </a:endParaRPr>
          </a:p>
        </p:txBody>
      </p:sp>
    </p:spTree>
    <p:extLst>
      <p:ext uri="{BB962C8B-B14F-4D97-AF65-F5344CB8AC3E}">
        <p14:creationId xmlns:p14="http://schemas.microsoft.com/office/powerpoint/2010/main" val="112412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3" name="Rechthoek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4" name="Rechthoek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5" name="Rechthoe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Tijdelijke aanduiding voor datum 1"/>
          <p:cNvSpPr>
            <a:spLocks noGrp="1"/>
          </p:cNvSpPr>
          <p:nvPr>
            <p:ph type="dt" sz="half" idx="10"/>
          </p:nvPr>
        </p:nvSpPr>
        <p:spPr/>
        <p:txBody>
          <a:bodyPr/>
          <a:lstStyle>
            <a:lvl1pPr>
              <a:defRPr/>
            </a:lvl1pPr>
          </a:lstStyle>
          <a:p>
            <a:pPr>
              <a:defRPr/>
            </a:pPr>
            <a:fld id="{123A1282-5720-4498-BFCD-06237EB6093E}" type="datetimeFigureOut">
              <a:rPr lang="nl-NL"/>
              <a:pPr>
                <a:defRPr/>
              </a:pPr>
              <a:t>19-11-2015</a:t>
            </a:fld>
            <a:endParaRPr lang="nl-NL" dirty="0"/>
          </a:p>
        </p:txBody>
      </p:sp>
      <p:sp>
        <p:nvSpPr>
          <p:cNvPr id="9" name="Tijdelijke aanduiding voor voettekst 2"/>
          <p:cNvSpPr>
            <a:spLocks noGrp="1"/>
          </p:cNvSpPr>
          <p:nvPr>
            <p:ph type="ftr" sz="quarter" idx="11"/>
          </p:nvPr>
        </p:nvSpPr>
        <p:spPr/>
        <p:txBody>
          <a:bodyPr/>
          <a:lstStyle>
            <a:lvl1pPr>
              <a:defRPr/>
            </a:lvl1pPr>
          </a:lstStyle>
          <a:p>
            <a:pPr>
              <a:defRPr/>
            </a:pPr>
            <a:endParaRPr lang="nl-NL" dirty="0"/>
          </a:p>
        </p:txBody>
      </p:sp>
      <p:sp>
        <p:nvSpPr>
          <p:cNvPr id="10" name="Tijdelijke aanduiding voor dianumm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C9F4FA9-11A3-4FCC-9A15-70899E8CD6F2}" type="slidenum">
              <a:rPr lang="nl-NL"/>
              <a:pPr>
                <a:defRPr/>
              </a:pPr>
              <a:t>‹nr.›</a:t>
            </a:fld>
            <a:endParaRPr lang="nl-NL" dirty="0"/>
          </a:p>
        </p:txBody>
      </p:sp>
    </p:spTree>
    <p:extLst>
      <p:ext uri="{BB962C8B-B14F-4D97-AF65-F5344CB8AC3E}">
        <p14:creationId xmlns:p14="http://schemas.microsoft.com/office/powerpoint/2010/main" val="420526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5" name="Rechthoe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1" name="Rechthoe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Rechte verbindingslijn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nl-NL" smtClean="0"/>
              <a:t>Klik om de stijl te bewerken</a:t>
            </a:r>
            <a:endParaRPr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nl-NL" smtClean="0"/>
              <a:t>Klik om de modelstijlen te bewerken</a:t>
            </a:r>
          </a:p>
        </p:txBody>
      </p:sp>
      <p:sp>
        <p:nvSpPr>
          <p:cNvPr id="20" name="Tijdelijke aanduiding voor inhoud 19"/>
          <p:cNvSpPr>
            <a:spLocks noGrp="1"/>
          </p:cNvSpPr>
          <p:nvPr>
            <p:ph sz="quarter" idx="1"/>
          </p:nvPr>
        </p:nvSpPr>
        <p:spPr>
          <a:xfrm>
            <a:off x="3124200" y="685800"/>
            <a:ext cx="5638800" cy="5410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0398FB-802D-4CC6-B4C1-259374119477}"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p:txBody>
          <a:bodyPr/>
          <a:lstStyle>
            <a:lvl1pPr>
              <a:defRPr/>
            </a:lvl1pPr>
          </a:lstStyle>
          <a:p>
            <a:pPr>
              <a:defRPr/>
            </a:pPr>
            <a:fld id="{D6EFDF95-1727-464A-992B-C18424187329}" type="datetimeFigureOut">
              <a:rPr lang="nl-NL"/>
              <a:pPr>
                <a:defRPr/>
              </a:pPr>
              <a:t>19-11-2015</a:t>
            </a:fld>
            <a:endParaRPr lang="nl-NL" dirty="0"/>
          </a:p>
        </p:txBody>
      </p:sp>
      <p:sp>
        <p:nvSpPr>
          <p:cNvPr id="18" name="Tijdelijke aanduiding voor voettekst 5"/>
          <p:cNvSpPr>
            <a:spLocks noGrp="1"/>
          </p:cNvSpPr>
          <p:nvPr>
            <p:ph type="ftr" sz="quarter" idx="12"/>
          </p:nvPr>
        </p:nvSpPr>
        <p:spPr>
          <a:xfrm>
            <a:off x="301625" y="6410325"/>
            <a:ext cx="3382963" cy="366713"/>
          </a:xfrm>
        </p:spPr>
        <p:txBody>
          <a:bodyPr/>
          <a:lstStyle>
            <a:lvl1pPr>
              <a:defRPr/>
            </a:lvl1pPr>
          </a:lstStyle>
          <a:p>
            <a:pPr>
              <a:defRPr/>
            </a:pPr>
            <a:endParaRPr lang="nl-NL" dirty="0"/>
          </a:p>
        </p:txBody>
      </p:sp>
    </p:spTree>
    <p:extLst>
      <p:ext uri="{BB962C8B-B14F-4D97-AF65-F5344CB8AC3E}">
        <p14:creationId xmlns:p14="http://schemas.microsoft.com/office/powerpoint/2010/main" val="345136222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e verbindingslijn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6" name="Rechthoe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7" name="Rechthoe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8" name="Rechthoe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hoe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1" name="Rechthoe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hthoe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Ova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Ova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Rechthoe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nl-NL" smtClean="0"/>
              <a:t>Klik om de stijl te bewerken</a:t>
            </a:r>
            <a:endParaRPr lang="en-US"/>
          </a:p>
        </p:txBody>
      </p:sp>
      <p:sp>
        <p:nvSpPr>
          <p:cNvPr id="3" name="Tijdelijke aanduiding voor afbeelding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nl-NL" noProof="0" dirty="0" smtClean="0"/>
              <a:t>Klik op het pictogram als u een afbeelding wilt toevoegen</a:t>
            </a:r>
            <a:endParaRPr lang="en-US" noProof="0"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nl-NL" smtClean="0"/>
              <a:t>Klik om de modelstijlen te bewerken</a:t>
            </a:r>
          </a:p>
        </p:txBody>
      </p:sp>
      <p:sp>
        <p:nvSpPr>
          <p:cNvPr id="16" name="Tijdelijke aanduiding voor dianummer 6"/>
          <p:cNvSpPr>
            <a:spLocks noGrp="1"/>
          </p:cNvSpPr>
          <p:nvPr>
            <p:ph type="sldNum" sz="quarter" idx="10"/>
          </p:nvPr>
        </p:nvSpPr>
        <p:spPr>
          <a:xfrm>
            <a:off x="1371600" y="312738"/>
            <a:ext cx="457200" cy="441325"/>
          </a:xfrm>
        </p:spPr>
        <p:txBody>
          <a:bodyPr/>
          <a:lstStyle>
            <a:lvl1pPr>
              <a:defRPr/>
            </a:lvl1pPr>
          </a:lstStyle>
          <a:p>
            <a:pPr>
              <a:defRPr/>
            </a:pPr>
            <a:fld id="{E6BF23FF-CF86-4209-A119-75ACDCB70000}" type="slidenum">
              <a:rPr lang="nl-NL">
                <a:solidFill>
                  <a:srgbClr val="A04DA3">
                    <a:shade val="75000"/>
                  </a:srgbClr>
                </a:solidFill>
              </a:rPr>
              <a:pPr>
                <a:defRPr/>
              </a:pPr>
              <a:t>‹nr.›</a:t>
            </a:fld>
            <a:endParaRPr lang="nl-NL" dirty="0">
              <a:solidFill>
                <a:srgbClr val="A04DA3">
                  <a:shade val="75000"/>
                </a:srgbClr>
              </a:solidFill>
            </a:endParaRPr>
          </a:p>
        </p:txBody>
      </p:sp>
      <p:sp>
        <p:nvSpPr>
          <p:cNvPr id="17" name="Tijdelijke aanduiding voor datum 4"/>
          <p:cNvSpPr>
            <a:spLocks noGrp="1"/>
          </p:cNvSpPr>
          <p:nvPr>
            <p:ph type="dt" sz="half" idx="11"/>
          </p:nvPr>
        </p:nvSpPr>
        <p:spPr>
          <a:xfrm>
            <a:off x="5788025" y="6405563"/>
            <a:ext cx="3044825" cy="365125"/>
          </a:xfrm>
        </p:spPr>
        <p:txBody>
          <a:bodyPr/>
          <a:lstStyle>
            <a:lvl1pPr>
              <a:defRPr/>
            </a:lvl1pPr>
          </a:lstStyle>
          <a:p>
            <a:pPr>
              <a:defRPr/>
            </a:pPr>
            <a:fld id="{C5A05EB3-A259-427E-A6AE-D56FE8AA7A7E}" type="datetimeFigureOut">
              <a:rPr lang="nl-NL"/>
              <a:pPr>
                <a:defRPr/>
              </a:pPr>
              <a:t>19-11-2015</a:t>
            </a:fld>
            <a:endParaRPr lang="nl-NL" dirty="0"/>
          </a:p>
        </p:txBody>
      </p:sp>
      <p:sp>
        <p:nvSpPr>
          <p:cNvPr id="18" name="Tijdelijke aanduiding voor voettekst 5"/>
          <p:cNvSpPr>
            <a:spLocks noGrp="1"/>
          </p:cNvSpPr>
          <p:nvPr>
            <p:ph type="ftr" sz="quarter" idx="12"/>
          </p:nvPr>
        </p:nvSpPr>
        <p:spPr>
          <a:xfrm>
            <a:off x="301625" y="6410325"/>
            <a:ext cx="3584575" cy="366713"/>
          </a:xfrm>
        </p:spPr>
        <p:txBody>
          <a:bodyPr/>
          <a:lstStyle>
            <a:lvl1pPr>
              <a:defRPr/>
            </a:lvl1pPr>
          </a:lstStyle>
          <a:p>
            <a:pPr>
              <a:defRPr/>
            </a:pPr>
            <a:endParaRPr lang="nl-NL" dirty="0"/>
          </a:p>
        </p:txBody>
      </p:sp>
    </p:spTree>
    <p:extLst>
      <p:ext uri="{BB962C8B-B14F-4D97-AF65-F5344CB8AC3E}">
        <p14:creationId xmlns:p14="http://schemas.microsoft.com/office/powerpoint/2010/main" val="169759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6" name="Rechthoe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Rechthoe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4" name="Tijdelijke aanduiding voor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E61D6588-77C0-4B37-B366-EA17840A9425}" type="datetimeFigureOut">
              <a:rPr lang="nl-NL"/>
              <a:pPr>
                <a:defRPr/>
              </a:pPr>
              <a:t>19-11-2015</a:t>
            </a:fld>
            <a:endParaRPr lang="nl-NL" dirty="0"/>
          </a:p>
        </p:txBody>
      </p:sp>
      <p:sp>
        <p:nvSpPr>
          <p:cNvPr id="3" name="Tijdelijke aanduiding voor voettekst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nl-NL" dirty="0"/>
          </a:p>
        </p:txBody>
      </p:sp>
      <p:sp>
        <p:nvSpPr>
          <p:cNvPr id="8" name="Rechthoe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Rechte verbindingslijn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2" name="Ova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 name="Ova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3" name="Tijdelijke aanduiding voor dianumm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2046B8D-85A2-46D9-8708-A51DF94526D1}" type="slidenum">
              <a:rPr lang="nl-NL">
                <a:solidFill>
                  <a:srgbClr val="A04DA3">
                    <a:shade val="75000"/>
                  </a:srgbClr>
                </a:solidFill>
              </a:rPr>
              <a:pPr>
                <a:defRPr/>
              </a:pPr>
              <a:t>‹nr.›</a:t>
            </a:fld>
            <a:endParaRPr lang="nl-NL" dirty="0">
              <a:solidFill>
                <a:srgbClr val="A04DA3">
                  <a:shade val="75000"/>
                </a:srgbClr>
              </a:solidFill>
            </a:endParaRPr>
          </a:p>
        </p:txBody>
      </p:sp>
      <p:sp>
        <p:nvSpPr>
          <p:cNvPr id="1038" name="Tijdelijke aanduiding voor titel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smtClean="0"/>
              <a:t>Klik om de stijl te bewerken</a:t>
            </a:r>
            <a:endParaRPr lang="en-US" altLang="nl-NL" smtClean="0"/>
          </a:p>
        </p:txBody>
      </p:sp>
      <p:sp>
        <p:nvSpPr>
          <p:cNvPr id="1039" name="Tijdelijke aanduiding voor teks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en-US" altLang="nl-NL" smtClean="0"/>
          </a:p>
        </p:txBody>
      </p:sp>
    </p:spTree>
    <p:extLst>
      <p:ext uri="{BB962C8B-B14F-4D97-AF65-F5344CB8AC3E}">
        <p14:creationId xmlns:p14="http://schemas.microsoft.com/office/powerpoint/2010/main" val="2740045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Georgia" pitchFamily="18" charset="0"/>
        </a:defRPr>
      </a:lvl2pPr>
      <a:lvl3pPr algn="ctr" rtl="0" eaLnBrk="0" fontAlgn="base" hangingPunct="0">
        <a:spcBef>
          <a:spcPct val="0"/>
        </a:spcBef>
        <a:spcAft>
          <a:spcPct val="0"/>
        </a:spcAft>
        <a:defRPr sz="3300">
          <a:solidFill>
            <a:srgbClr val="8C438F"/>
          </a:solidFill>
          <a:latin typeface="Georgia" pitchFamily="18" charset="0"/>
        </a:defRPr>
      </a:lvl3pPr>
      <a:lvl4pPr algn="ctr" rtl="0" eaLnBrk="0" fontAlgn="base" hangingPunct="0">
        <a:spcBef>
          <a:spcPct val="0"/>
        </a:spcBef>
        <a:spcAft>
          <a:spcPct val="0"/>
        </a:spcAft>
        <a:defRPr sz="3300">
          <a:solidFill>
            <a:srgbClr val="8C438F"/>
          </a:solidFill>
          <a:latin typeface="Georgia" pitchFamily="18" charset="0"/>
        </a:defRPr>
      </a:lvl4pPr>
      <a:lvl5pPr algn="ctr" rtl="0" eaLnBrk="0" fontAlgn="base" hangingPunct="0">
        <a:spcBef>
          <a:spcPct val="0"/>
        </a:spcBef>
        <a:spcAft>
          <a:spcPct val="0"/>
        </a:spcAft>
        <a:defRPr sz="3300">
          <a:solidFill>
            <a:srgbClr val="8C438F"/>
          </a:solidFill>
          <a:latin typeface="Georgia" pitchFamily="18" charset="0"/>
        </a:defRPr>
      </a:lvl5pPr>
      <a:lvl6pPr marL="457200" algn="ctr" rtl="0" fontAlgn="base">
        <a:spcBef>
          <a:spcPct val="0"/>
        </a:spcBef>
        <a:spcAft>
          <a:spcPct val="0"/>
        </a:spcAft>
        <a:defRPr sz="3300">
          <a:solidFill>
            <a:srgbClr val="8C438F"/>
          </a:solidFill>
          <a:latin typeface="Georgia" pitchFamily="18" charset="0"/>
        </a:defRPr>
      </a:lvl6pPr>
      <a:lvl7pPr marL="914400" algn="ctr" rtl="0" fontAlgn="base">
        <a:spcBef>
          <a:spcPct val="0"/>
        </a:spcBef>
        <a:spcAft>
          <a:spcPct val="0"/>
        </a:spcAft>
        <a:defRPr sz="3300">
          <a:solidFill>
            <a:srgbClr val="8C438F"/>
          </a:solidFill>
          <a:latin typeface="Georgia" pitchFamily="18" charset="0"/>
        </a:defRPr>
      </a:lvl7pPr>
      <a:lvl8pPr marL="1371600" algn="ctr" rtl="0" fontAlgn="base">
        <a:spcBef>
          <a:spcPct val="0"/>
        </a:spcBef>
        <a:spcAft>
          <a:spcPct val="0"/>
        </a:spcAft>
        <a:defRPr sz="3300">
          <a:solidFill>
            <a:srgbClr val="8C438F"/>
          </a:solidFill>
          <a:latin typeface="Georgia" pitchFamily="18" charset="0"/>
        </a:defRPr>
      </a:lvl8pPr>
      <a:lvl9pPr marL="1828800" algn="ctr" rtl="0" fontAlgn="base">
        <a:spcBef>
          <a:spcPct val="0"/>
        </a:spcBef>
        <a:spcAft>
          <a:spcPct val="0"/>
        </a:spcAft>
        <a:defRPr sz="3300">
          <a:solidFill>
            <a:srgbClr val="8C438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feature=player_detailpage&amp;v=NLkihnKRhq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ongfonds.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pPr lvl="0">
              <a:buClr>
                <a:srgbClr val="53548A"/>
              </a:buClr>
            </a:pPr>
            <a:endParaRPr lang="nl-NL" dirty="0">
              <a:solidFill>
                <a:srgbClr val="424456"/>
              </a:solidFill>
            </a:endParaRPr>
          </a:p>
          <a:p>
            <a:pPr lvl="0">
              <a:buClr>
                <a:srgbClr val="53548A"/>
              </a:buClr>
            </a:pPr>
            <a:r>
              <a:rPr lang="nl-NL" sz="2800" dirty="0" smtClean="0">
                <a:solidFill>
                  <a:srgbClr val="424456"/>
                </a:solidFill>
              </a:rPr>
              <a:t>Peakflow</a:t>
            </a:r>
          </a:p>
          <a:p>
            <a:pPr lvl="0">
              <a:buClr>
                <a:srgbClr val="53548A"/>
              </a:buClr>
            </a:pPr>
            <a:r>
              <a:rPr lang="nl-NL" sz="2800" dirty="0" err="1" smtClean="0">
                <a:solidFill>
                  <a:srgbClr val="424456"/>
                </a:solidFill>
              </a:rPr>
              <a:t>spirometrie</a:t>
            </a:r>
            <a:endParaRPr lang="nl-NL" sz="2800" dirty="0">
              <a:solidFill>
                <a:srgbClr val="424456"/>
              </a:solidFill>
            </a:endParaRPr>
          </a:p>
          <a:p>
            <a:endParaRPr lang="nl-NL" sz="2800" dirty="0"/>
          </a:p>
        </p:txBody>
      </p:sp>
      <p:sp>
        <p:nvSpPr>
          <p:cNvPr id="3" name="Titel 2"/>
          <p:cNvSpPr>
            <a:spLocks noGrp="1"/>
          </p:cNvSpPr>
          <p:nvPr>
            <p:ph type="title"/>
          </p:nvPr>
        </p:nvSpPr>
        <p:spPr/>
        <p:txBody>
          <a:bodyPr/>
          <a:lstStyle/>
          <a:p>
            <a:r>
              <a:rPr lang="nl-NL" dirty="0" smtClean="0"/>
              <a:t>Longfunctieonderzoek</a:t>
            </a:r>
            <a:endParaRPr lang="nl-N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48071"/>
            <a:ext cx="2605760" cy="212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4945" y="4221088"/>
            <a:ext cx="2880233" cy="192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3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Verschijnselen COPD</a:t>
            </a:r>
            <a:endParaRPr lang="nl-NL" dirty="0"/>
          </a:p>
        </p:txBody>
      </p:sp>
      <p:pic>
        <p:nvPicPr>
          <p:cNvPr id="5124" name="Picture 4" descr="http://classconnection.s3.amazonaws.com/106/flashcards/1125106/jpg/pink_puffer13329760235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897" y="1572010"/>
            <a:ext cx="5202528"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ts2.mm.bing.net/th?id=JN.n6wFZxtKMw%2b%2btszfhK9ZvQ&amp;pid=15.1&amp;H=24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00808"/>
            <a:ext cx="1905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inhoud 11"/>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395536" y="1587104"/>
            <a:ext cx="3168352" cy="4711112"/>
          </a:xfrm>
        </p:spPr>
      </p:pic>
    </p:spTree>
    <p:extLst>
      <p:ext uri="{BB962C8B-B14F-4D97-AF65-F5344CB8AC3E}">
        <p14:creationId xmlns:p14="http://schemas.microsoft.com/office/powerpoint/2010/main" val="274453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COPD verwijzingen naar filmpjes</a:t>
            </a:r>
            <a:endParaRPr lang="nl-NL" dirty="0"/>
          </a:p>
        </p:txBody>
      </p:sp>
      <p:sp>
        <p:nvSpPr>
          <p:cNvPr id="3" name="Tijdelijke aanduiding voor inhoud 2"/>
          <p:cNvSpPr>
            <a:spLocks noGrp="1"/>
          </p:cNvSpPr>
          <p:nvPr>
            <p:ph sz="quarter" idx="1"/>
          </p:nvPr>
        </p:nvSpPr>
        <p:spPr/>
        <p:txBody>
          <a:bodyPr/>
          <a:lstStyle/>
          <a:p>
            <a:pPr marL="0" indent="0">
              <a:buNone/>
            </a:pPr>
            <a:r>
              <a:rPr lang="nl-NL" smtClean="0"/>
              <a:t>Gezondheidsplein</a:t>
            </a:r>
            <a:endParaRPr lang="nl-NL" dirty="0" smtClean="0"/>
          </a:p>
          <a:p>
            <a:r>
              <a:rPr lang="nl-NL" dirty="0" smtClean="0">
                <a:hlinkClick r:id="rId2"/>
              </a:rPr>
              <a:t>https</a:t>
            </a:r>
            <a:r>
              <a:rPr lang="nl-NL" dirty="0">
                <a:hlinkClick r:id="rId2"/>
              </a:rPr>
              <a:t>://</a:t>
            </a:r>
            <a:r>
              <a:rPr lang="nl-NL" dirty="0" smtClean="0">
                <a:hlinkClick r:id="rId2"/>
              </a:rPr>
              <a:t>www.youtube.com/watch?feature=player_detailpage&amp;v=NLkihnKRhq0</a:t>
            </a:r>
            <a:endParaRPr lang="nl-NL" dirty="0" smtClean="0"/>
          </a:p>
          <a:p>
            <a:pPr marL="0" indent="0">
              <a:buNone/>
            </a:pPr>
            <a:endParaRPr lang="nl-NL" dirty="0" smtClean="0"/>
          </a:p>
          <a:p>
            <a:pPr marL="0" indent="0">
              <a:buNone/>
            </a:pPr>
            <a:r>
              <a:rPr lang="nl-NL" dirty="0" smtClean="0"/>
              <a:t>Het Longfonds</a:t>
            </a:r>
          </a:p>
          <a:p>
            <a:r>
              <a:rPr lang="nl-NL" dirty="0"/>
              <a:t>https://youtu.be/0sXn_Qmx68E</a:t>
            </a:r>
          </a:p>
          <a:p>
            <a:endParaRPr lang="nl-NL" dirty="0"/>
          </a:p>
        </p:txBody>
      </p:sp>
    </p:spTree>
    <p:extLst>
      <p:ext uri="{BB962C8B-B14F-4D97-AF65-F5344CB8AC3E}">
        <p14:creationId xmlns:p14="http://schemas.microsoft.com/office/powerpoint/2010/main" val="2103735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COPD</a:t>
            </a:r>
            <a:endParaRPr lang="nl-NL" dirty="0"/>
          </a:p>
        </p:txBody>
      </p:sp>
      <p:sp>
        <p:nvSpPr>
          <p:cNvPr id="3" name="Tijdelijke aanduiding voor inhoud 2"/>
          <p:cNvSpPr>
            <a:spLocks noGrp="1"/>
          </p:cNvSpPr>
          <p:nvPr>
            <p:ph sz="quarter" idx="1"/>
          </p:nvPr>
        </p:nvSpPr>
        <p:spPr>
          <a:xfrm>
            <a:off x="179512" y="1340768"/>
            <a:ext cx="8503920" cy="4572000"/>
          </a:xfrm>
        </p:spPr>
        <p:txBody>
          <a:bodyPr/>
          <a:lstStyle/>
          <a:p>
            <a:r>
              <a:rPr lang="nl-NL" dirty="0" smtClean="0"/>
              <a:t>Meestal ex(rokers) ouder dan 40 jaar (20 jaar gerookt hebben; Lagere opleiding</a:t>
            </a:r>
          </a:p>
          <a:p>
            <a:r>
              <a:rPr lang="nl-NL" dirty="0" smtClean="0"/>
              <a:t>Riscofactoren; chronische blootstelling aan  </a:t>
            </a:r>
            <a:r>
              <a:rPr lang="nl-NL" dirty="0" err="1" smtClean="0"/>
              <a:t>fijnstof</a:t>
            </a:r>
            <a:endParaRPr lang="nl-NL" dirty="0" smtClean="0"/>
          </a:p>
          <a:p>
            <a:pPr marL="0" indent="0">
              <a:buNone/>
            </a:pPr>
            <a:endParaRPr lang="nl-NL" dirty="0"/>
          </a:p>
          <a:p>
            <a:pPr marL="0" indent="0">
              <a:buNone/>
            </a:pPr>
            <a:r>
              <a:rPr lang="nl-NL" b="1" dirty="0" smtClean="0"/>
              <a:t>Klachten en achtergronden</a:t>
            </a:r>
          </a:p>
          <a:p>
            <a:r>
              <a:rPr lang="nl-NL" dirty="0" smtClean="0"/>
              <a:t>Bronchusobstructie &gt; ontstekingsproces</a:t>
            </a:r>
          </a:p>
          <a:p>
            <a:r>
              <a:rPr lang="nl-NL" dirty="0" smtClean="0"/>
              <a:t>Benauwdheid, hoesten met slijm opgeven</a:t>
            </a:r>
          </a:p>
          <a:p>
            <a:r>
              <a:rPr lang="nl-NL" dirty="0" smtClean="0"/>
              <a:t>Luchtweginfecties</a:t>
            </a:r>
          </a:p>
          <a:p>
            <a:r>
              <a:rPr lang="nl-NL" dirty="0" smtClean="0"/>
              <a:t>Verminderd inspanningsvermogen</a:t>
            </a:r>
          </a:p>
          <a:p>
            <a:endParaRPr lang="nl-NL" dirty="0" smtClean="0"/>
          </a:p>
        </p:txBody>
      </p:sp>
    </p:spTree>
    <p:extLst>
      <p:ext uri="{BB962C8B-B14F-4D97-AF65-F5344CB8AC3E}">
        <p14:creationId xmlns:p14="http://schemas.microsoft.com/office/powerpoint/2010/main" val="286668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Onderzoeken bij Astma</a:t>
            </a:r>
            <a:endParaRPr lang="nl-NL" dirty="0"/>
          </a:p>
        </p:txBody>
      </p:sp>
      <p:sp>
        <p:nvSpPr>
          <p:cNvPr id="3" name="Tijdelijke aanduiding voor inhoud 2"/>
          <p:cNvSpPr>
            <a:spLocks noGrp="1"/>
          </p:cNvSpPr>
          <p:nvPr>
            <p:ph sz="quarter" idx="1"/>
          </p:nvPr>
        </p:nvSpPr>
        <p:spPr/>
        <p:txBody>
          <a:bodyPr/>
          <a:lstStyle/>
          <a:p>
            <a:pPr>
              <a:buFont typeface="Arial"/>
              <a:buChar char="•"/>
            </a:pPr>
            <a:r>
              <a:rPr lang="nl-NL" dirty="0"/>
              <a:t>De huisarts vraagt naar uw klachten en onderzoekt u.</a:t>
            </a:r>
          </a:p>
          <a:p>
            <a:pPr>
              <a:buFont typeface="Arial"/>
              <a:buChar char="•"/>
            </a:pPr>
            <a:r>
              <a:rPr lang="nl-NL" dirty="0"/>
              <a:t>Als de huisarts vermoedt dat u astma heeft, krijgt u meestal:</a:t>
            </a:r>
          </a:p>
          <a:p>
            <a:pPr marL="742950" lvl="1" indent="-285750">
              <a:buFont typeface="Arial"/>
              <a:buChar char="•"/>
            </a:pPr>
            <a:r>
              <a:rPr lang="nl-NL" dirty="0"/>
              <a:t>een longfunctietest </a:t>
            </a:r>
            <a:r>
              <a:rPr lang="nl-NL" dirty="0" smtClean="0"/>
              <a:t> (spirometer) en</a:t>
            </a:r>
            <a:endParaRPr lang="nl-NL" dirty="0"/>
          </a:p>
          <a:p>
            <a:pPr marL="742950" lvl="1" indent="-285750">
              <a:buFont typeface="Arial"/>
              <a:buChar char="•"/>
            </a:pPr>
            <a:r>
              <a:rPr lang="nl-NL" dirty="0"/>
              <a:t>bloedonderzoek naar </a:t>
            </a:r>
            <a:r>
              <a:rPr lang="nl-NL" dirty="0" smtClean="0"/>
              <a:t>allergieën</a:t>
            </a:r>
            <a:endParaRPr lang="nl-NL" dirty="0"/>
          </a:p>
          <a:p>
            <a:pPr>
              <a:buFont typeface="Arial"/>
              <a:buChar char="•"/>
            </a:pPr>
            <a:r>
              <a:rPr lang="nl-NL" dirty="0"/>
              <a:t>Voor de longfunctietest mag u geen medicijnen nemen die de luchtwegen verwijden</a:t>
            </a:r>
            <a:r>
              <a:rPr lang="nl-NL" dirty="0" smtClean="0"/>
              <a:t>.</a:t>
            </a:r>
            <a:endParaRPr lang="nl-NL" dirty="0"/>
          </a:p>
        </p:txBody>
      </p:sp>
    </p:spTree>
    <p:extLst>
      <p:ext uri="{BB962C8B-B14F-4D97-AF65-F5344CB8AC3E}">
        <p14:creationId xmlns:p14="http://schemas.microsoft.com/office/powerpoint/2010/main" val="88780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Spirometrie</a:t>
            </a:r>
            <a:endParaRPr lang="nl-NL" dirty="0"/>
          </a:p>
        </p:txBody>
      </p:sp>
      <p:pic>
        <p:nvPicPr>
          <p:cNvPr id="6" name="Tijdelijke aanduiding voor inhoud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2636912"/>
            <a:ext cx="3992523" cy="2520280"/>
          </a:xfrm>
        </p:spPr>
      </p:pic>
      <p:sp>
        <p:nvSpPr>
          <p:cNvPr id="4" name="Tijdelijke aanduiding voor inhoud 3"/>
          <p:cNvSpPr>
            <a:spLocks noGrp="1"/>
          </p:cNvSpPr>
          <p:nvPr>
            <p:ph sz="half" idx="2"/>
          </p:nvPr>
        </p:nvSpPr>
        <p:spPr/>
        <p:txBody>
          <a:bodyPr/>
          <a:lstStyle/>
          <a:p>
            <a:r>
              <a:rPr lang="nl-NL" dirty="0" smtClean="0"/>
              <a:t>Het ‘echte’ longfunctieonderzoek, vooral belang bij COPD</a:t>
            </a:r>
            <a:endParaRPr lang="nl-NL" dirty="0"/>
          </a:p>
        </p:txBody>
      </p:sp>
      <p:sp>
        <p:nvSpPr>
          <p:cNvPr id="5" name="Rechthoek 4"/>
          <p:cNvSpPr/>
          <p:nvPr/>
        </p:nvSpPr>
        <p:spPr>
          <a:xfrm rot="10800000" flipV="1">
            <a:off x="5364088" y="3752165"/>
            <a:ext cx="2952328" cy="923330"/>
          </a:xfrm>
          <a:prstGeom prst="rect">
            <a:avLst/>
          </a:prstGeom>
        </p:spPr>
        <p:txBody>
          <a:bodyPr wrap="square">
            <a:spAutoFit/>
          </a:bodyPr>
          <a:lstStyle/>
          <a:p>
            <a:r>
              <a:rPr lang="nl-NL" dirty="0"/>
              <a:t>https://www.youtube.com/watch?feature=player_detailpage&amp;v=O4goNi-E6x4</a:t>
            </a:r>
          </a:p>
        </p:txBody>
      </p:sp>
    </p:spTree>
    <p:extLst>
      <p:ext uri="{BB962C8B-B14F-4D97-AF65-F5344CB8AC3E}">
        <p14:creationId xmlns:p14="http://schemas.microsoft.com/office/powerpoint/2010/main" val="2864035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een </a:t>
            </a:r>
            <a:r>
              <a:rPr lang="nl-NL" dirty="0" err="1" smtClean="0"/>
              <a:t>spirometrie</a:t>
            </a:r>
            <a:r>
              <a:rPr lang="nl-NL" dirty="0" smtClean="0"/>
              <a:t> uitgevoerd wordt</a:t>
            </a:r>
            <a:endParaRPr lang="nl-NL" dirty="0"/>
          </a:p>
        </p:txBody>
      </p:sp>
      <p:sp>
        <p:nvSpPr>
          <p:cNvPr id="3" name="Tijdelijke aanduiding voor inhoud 2"/>
          <p:cNvSpPr>
            <a:spLocks noGrp="1"/>
          </p:cNvSpPr>
          <p:nvPr>
            <p:ph sz="quarter" idx="1"/>
          </p:nvPr>
        </p:nvSpPr>
        <p:spPr/>
        <p:txBody>
          <a:bodyPr/>
          <a:lstStyle/>
          <a:p>
            <a:pPr marL="0" indent="0">
              <a:buNone/>
            </a:pPr>
            <a:r>
              <a:rPr lang="nl-NL" dirty="0" smtClean="0"/>
              <a:t>Bij </a:t>
            </a:r>
            <a:r>
              <a:rPr lang="nl-NL" dirty="0" err="1" smtClean="0"/>
              <a:t>spirometrie</a:t>
            </a:r>
            <a:r>
              <a:rPr lang="nl-NL" dirty="0" smtClean="0"/>
              <a:t>  kan de patiënt met een mondstuk  (verbonden) worden aan de computer.</a:t>
            </a:r>
          </a:p>
          <a:p>
            <a:endParaRPr lang="nl-NL" dirty="0"/>
          </a:p>
          <a:p>
            <a:r>
              <a:rPr lang="nl-NL" dirty="0"/>
              <a:t>s</a:t>
            </a:r>
            <a:r>
              <a:rPr lang="nl-NL" dirty="0" smtClean="0"/>
              <a:t>nelheid en volume bij inspiratie en </a:t>
            </a:r>
          </a:p>
          <a:p>
            <a:pPr marL="0" indent="0">
              <a:buNone/>
            </a:pPr>
            <a:r>
              <a:rPr lang="nl-NL" dirty="0"/>
              <a:t> </a:t>
            </a:r>
            <a:r>
              <a:rPr lang="nl-NL" dirty="0" smtClean="0"/>
              <a:t>   expiratie.</a:t>
            </a:r>
          </a:p>
          <a:p>
            <a:r>
              <a:rPr lang="nl-NL" dirty="0"/>
              <a:t>c</a:t>
            </a:r>
            <a:r>
              <a:rPr lang="nl-NL" dirty="0" smtClean="0"/>
              <a:t>apaciteit longen</a:t>
            </a:r>
          </a:p>
          <a:p>
            <a:r>
              <a:rPr lang="nl-NL" dirty="0"/>
              <a:t>(</a:t>
            </a:r>
            <a:r>
              <a:rPr lang="nl-NL" dirty="0" smtClean="0"/>
              <a:t>leeftijd, geslacht, lengte, gewicht, ras)</a:t>
            </a:r>
          </a:p>
          <a:p>
            <a:endParaRPr lang="nl-NL" dirty="0"/>
          </a:p>
          <a:p>
            <a:pPr marL="0" indent="0">
              <a:buNone/>
            </a:pPr>
            <a:r>
              <a:rPr lang="nl-NL" dirty="0" smtClean="0"/>
              <a:t>Taak doktersassistent: </a:t>
            </a:r>
          </a:p>
          <a:p>
            <a:r>
              <a:rPr lang="nl-NL" dirty="0" smtClean="0"/>
              <a:t>Aanmoedigen: ‘Blazen, Blazen!’</a:t>
            </a:r>
          </a:p>
          <a:p>
            <a:endParaRPr lang="nl-NL" dirty="0" smtClean="0"/>
          </a:p>
          <a:p>
            <a:endParaRPr lang="nl-NL"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977828"/>
            <a:ext cx="2708998" cy="126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714" y="2852936"/>
            <a:ext cx="190943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748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Toepassingen</a:t>
            </a:r>
            <a:endParaRPr lang="nl-NL" dirty="0"/>
          </a:p>
        </p:txBody>
      </p:sp>
      <p:sp>
        <p:nvSpPr>
          <p:cNvPr id="3" name="Tijdelijke aanduiding voor inhoud 2"/>
          <p:cNvSpPr>
            <a:spLocks noGrp="1"/>
          </p:cNvSpPr>
          <p:nvPr>
            <p:ph sz="quarter" idx="1"/>
          </p:nvPr>
        </p:nvSpPr>
        <p:spPr/>
        <p:txBody>
          <a:bodyPr/>
          <a:lstStyle/>
          <a:p>
            <a:pPr marL="0" indent="0">
              <a:buNone/>
            </a:pPr>
            <a:r>
              <a:rPr lang="nl-NL" b="1" dirty="0" smtClean="0"/>
              <a:t>De rol van allergie</a:t>
            </a:r>
          </a:p>
          <a:p>
            <a:pPr marL="0" indent="0">
              <a:buNone/>
            </a:pPr>
            <a:r>
              <a:rPr lang="nl-NL" dirty="0" smtClean="0"/>
              <a:t>Longfunctieonderzoek in combinatie met allergieonderzoek. Klachten provoceren. In laten ademen met b.v. huisstofmijt.</a:t>
            </a:r>
          </a:p>
          <a:p>
            <a:pPr marL="0" indent="0">
              <a:buNone/>
            </a:pPr>
            <a:endParaRPr lang="nl-NL" dirty="0"/>
          </a:p>
          <a:p>
            <a:pPr marL="0" indent="0">
              <a:buNone/>
            </a:pPr>
            <a:r>
              <a:rPr lang="nl-NL" b="1" dirty="0" smtClean="0"/>
              <a:t>De invloed van en de gevolgen voor inspanning</a:t>
            </a:r>
          </a:p>
          <a:p>
            <a:pPr marL="0" indent="0">
              <a:buNone/>
            </a:pPr>
            <a:r>
              <a:rPr lang="nl-NL" dirty="0" smtClean="0"/>
              <a:t>Tijdens </a:t>
            </a:r>
            <a:r>
              <a:rPr lang="nl-NL" dirty="0" err="1" smtClean="0"/>
              <a:t>spirometrie</a:t>
            </a:r>
            <a:r>
              <a:rPr lang="nl-NL" dirty="0" smtClean="0"/>
              <a:t> de patiënt laten fietsen of hardlopen. Zuurstof gehalte controleren d.m.v. saturatiemeting of arterie punctie.</a:t>
            </a:r>
            <a:endParaRPr lang="nl-NL"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268142"/>
            <a:ext cx="1240753"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195" y="4822484"/>
            <a:ext cx="1257315" cy="145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243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Toepassingen</a:t>
            </a:r>
            <a:endParaRPr lang="nl-NL" dirty="0"/>
          </a:p>
        </p:txBody>
      </p:sp>
      <p:sp>
        <p:nvSpPr>
          <p:cNvPr id="3" name="Tijdelijke aanduiding voor inhoud 2"/>
          <p:cNvSpPr>
            <a:spLocks noGrp="1"/>
          </p:cNvSpPr>
          <p:nvPr>
            <p:ph sz="quarter" idx="1"/>
          </p:nvPr>
        </p:nvSpPr>
        <p:spPr/>
        <p:txBody>
          <a:bodyPr/>
          <a:lstStyle/>
          <a:p>
            <a:pPr marL="0" indent="0">
              <a:buNone/>
            </a:pPr>
            <a:r>
              <a:rPr lang="nl-NL" b="1" dirty="0" smtClean="0"/>
              <a:t>Onderzoek naar luchtwegmedicijnen</a:t>
            </a:r>
            <a:r>
              <a:rPr lang="nl-NL" dirty="0" smtClean="0"/>
              <a:t> </a:t>
            </a:r>
          </a:p>
          <a:p>
            <a:pPr marL="0" indent="0">
              <a:buNone/>
            </a:pPr>
            <a:r>
              <a:rPr lang="nl-NL" dirty="0" smtClean="0"/>
              <a:t>medicijn laten inhaleren. Helpt het?  …dan heeft de patiënt astma!</a:t>
            </a:r>
          </a:p>
          <a:p>
            <a:endParaRPr lang="nl-NL" dirty="0" smtClean="0"/>
          </a:p>
          <a:p>
            <a:pPr marL="0" indent="0">
              <a:buNone/>
            </a:pPr>
            <a:r>
              <a:rPr lang="nl-NL" b="1" dirty="0" smtClean="0"/>
              <a:t>Rol bij hyperreactiviteit</a:t>
            </a:r>
          </a:p>
          <a:p>
            <a:r>
              <a:rPr lang="nl-NL" dirty="0" smtClean="0"/>
              <a:t>Onderzoek naar inhalatie van histamine; bij weinig histamine ernstige vernauwing luchtwegen (hyperreactief);  </a:t>
            </a:r>
            <a:endParaRPr lang="nl-NL" dirty="0"/>
          </a:p>
          <a:p>
            <a:endParaRPr lang="nl-NL" dirty="0" smtClean="0"/>
          </a:p>
          <a:p>
            <a:endParaRPr lang="nl-NL" dirty="0"/>
          </a:p>
        </p:txBody>
      </p:sp>
    </p:spTree>
    <p:extLst>
      <p:ext uri="{BB962C8B-B14F-4D97-AF65-F5344CB8AC3E}">
        <p14:creationId xmlns:p14="http://schemas.microsoft.com/office/powerpoint/2010/main" val="32724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Peak </a:t>
            </a:r>
            <a:r>
              <a:rPr lang="nl-NL" dirty="0" err="1" smtClean="0"/>
              <a:t>flow-meting</a:t>
            </a:r>
            <a:r>
              <a:rPr lang="nl-NL" dirty="0" smtClean="0"/>
              <a:t> (piekstroommeting)</a:t>
            </a:r>
            <a:endParaRPr lang="nl-NL" dirty="0"/>
          </a:p>
        </p:txBody>
      </p:sp>
      <p:sp>
        <p:nvSpPr>
          <p:cNvPr id="4" name="Tijdelijke aanduiding voor inhoud 3"/>
          <p:cNvSpPr>
            <a:spLocks noGrp="1"/>
          </p:cNvSpPr>
          <p:nvPr>
            <p:ph sz="half" idx="2"/>
          </p:nvPr>
        </p:nvSpPr>
        <p:spPr/>
        <p:txBody>
          <a:bodyPr/>
          <a:lstStyle/>
          <a:p>
            <a:r>
              <a:rPr lang="nl-NL" dirty="0" smtClean="0"/>
              <a:t>Maximale expiratiesnelheid meten</a:t>
            </a:r>
          </a:p>
          <a:p>
            <a:pPr marL="0" indent="0">
              <a:buNone/>
            </a:pPr>
            <a:r>
              <a:rPr lang="nl-NL" dirty="0" smtClean="0"/>
              <a:t>    (= uitademing)</a:t>
            </a:r>
          </a:p>
          <a:p>
            <a:endParaRPr lang="nl-NL" dirty="0"/>
          </a:p>
          <a:p>
            <a:r>
              <a:rPr lang="nl-NL" dirty="0" smtClean="0"/>
              <a:t>Bij astmatische en chronische bronchitis zal de gevonden waarde laag zijn</a:t>
            </a:r>
            <a:endParaRPr lang="nl-NL" dirty="0"/>
          </a:p>
        </p:txBody>
      </p:sp>
      <p:pic>
        <p:nvPicPr>
          <p:cNvPr id="12297" name="Picture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2859272" cy="220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02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Protocol: Peakflow bij een patiënt afnemen</a:t>
            </a:r>
            <a:endParaRPr lang="nl-NL" dirty="0"/>
          </a:p>
        </p:txBody>
      </p:sp>
      <p:sp>
        <p:nvSpPr>
          <p:cNvPr id="3" name="Tijdelijke aanduiding voor inhoud 2"/>
          <p:cNvSpPr>
            <a:spLocks noGrp="1"/>
          </p:cNvSpPr>
          <p:nvPr>
            <p:ph sz="quarter" idx="1"/>
          </p:nvPr>
        </p:nvSpPr>
        <p:spPr>
          <a:xfrm>
            <a:off x="301752" y="1527048"/>
            <a:ext cx="8503920" cy="4854280"/>
          </a:xfrm>
        </p:spPr>
        <p:txBody>
          <a:bodyPr/>
          <a:lstStyle/>
          <a:p>
            <a:r>
              <a:rPr lang="nl-NL" sz="2000" dirty="0" smtClean="0"/>
              <a:t>Controleer: patiënt mag een half uur voor het onderzoek niet roken, </a:t>
            </a:r>
          </a:p>
          <a:p>
            <a:r>
              <a:rPr lang="nl-NL" sz="2000" dirty="0" smtClean="0"/>
              <a:t>15 minuten geen inspanning geleverd hebben.</a:t>
            </a:r>
          </a:p>
          <a:p>
            <a:r>
              <a:rPr lang="nl-NL" sz="2000" dirty="0" smtClean="0"/>
              <a:t>Patiënt moet rechtop staan</a:t>
            </a:r>
          </a:p>
          <a:p>
            <a:r>
              <a:rPr lang="nl-NL" sz="2000" dirty="0" smtClean="0"/>
              <a:t>Breng het disposable mondstuk op de </a:t>
            </a:r>
            <a:r>
              <a:rPr lang="nl-NL" sz="2000" dirty="0" smtClean="0">
                <a:solidFill>
                  <a:srgbClr val="FF0000"/>
                </a:solidFill>
              </a:rPr>
              <a:t>peakflow</a:t>
            </a:r>
            <a:r>
              <a:rPr lang="nl-NL" sz="2000" dirty="0" smtClean="0"/>
              <a:t> meter aan</a:t>
            </a:r>
          </a:p>
          <a:p>
            <a:r>
              <a:rPr lang="nl-NL" sz="2000" dirty="0" smtClean="0"/>
              <a:t>Zet de piekstroommeter zo nodig op nul</a:t>
            </a:r>
          </a:p>
          <a:p>
            <a:r>
              <a:rPr lang="nl-NL" sz="2000" dirty="0" smtClean="0"/>
              <a:t>Laat de patiënt de meter vasthouden als een blokfluit en zorg ervoor dat de schaalverdeling en het uiteinde niet bedekt worden door de vingers.</a:t>
            </a:r>
          </a:p>
          <a:p>
            <a:r>
              <a:rPr lang="nl-NL" sz="2000" dirty="0" smtClean="0"/>
              <a:t>Laat de patiënt, na langzaam en  zo diep mogelijk ingeademd te hebben zo hard hij kan uitblazen (lang uitblazen is niet nodig)</a:t>
            </a:r>
          </a:p>
          <a:p>
            <a:r>
              <a:rPr lang="nl-NL" sz="2000" dirty="0" smtClean="0"/>
              <a:t>Let erop dat de patiënt tijdens het uitademen het mondstuk tussen de lippen en tanden neemt.</a:t>
            </a:r>
          </a:p>
          <a:p>
            <a:r>
              <a:rPr lang="nl-NL" sz="2000" dirty="0" smtClean="0"/>
              <a:t>Laat dit in totaal 3 x doen en noteer de hoogste waarde </a:t>
            </a:r>
          </a:p>
          <a:p>
            <a:r>
              <a:rPr lang="nl-NL" sz="2000" dirty="0" smtClean="0"/>
              <a:t>Eventueel na 15-30 minuten na luchtwegverwijding (medicijnen) onderzoek herhalen</a:t>
            </a:r>
            <a:endParaRPr lang="nl-NL" sz="2000" dirty="0"/>
          </a:p>
        </p:txBody>
      </p:sp>
    </p:spTree>
    <p:extLst>
      <p:ext uri="{BB962C8B-B14F-4D97-AF65-F5344CB8AC3E}">
        <p14:creationId xmlns:p14="http://schemas.microsoft.com/office/powerpoint/2010/main" val="69404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Doelstellingen</a:t>
            </a:r>
            <a:endParaRPr lang="nl-NL" dirty="0"/>
          </a:p>
        </p:txBody>
      </p:sp>
      <p:sp>
        <p:nvSpPr>
          <p:cNvPr id="3" name="Tijdelijke aanduiding voor inhoud 2"/>
          <p:cNvSpPr>
            <a:spLocks noGrp="1"/>
          </p:cNvSpPr>
          <p:nvPr>
            <p:ph sz="quarter" idx="1"/>
          </p:nvPr>
        </p:nvSpPr>
        <p:spPr/>
        <p:txBody>
          <a:bodyPr/>
          <a:lstStyle/>
          <a:p>
            <a:r>
              <a:rPr lang="nl-NL" dirty="0" smtClean="0"/>
              <a:t>Ken je de belangrijkste achtergronden van longfunctie onderzoek</a:t>
            </a:r>
          </a:p>
          <a:p>
            <a:r>
              <a:rPr lang="nl-NL" dirty="0" smtClean="0"/>
              <a:t>Weet je waar bij longfunctieonderzoek op gelet moet worden</a:t>
            </a:r>
          </a:p>
          <a:p>
            <a:r>
              <a:rPr lang="nl-NL" dirty="0" smtClean="0"/>
              <a:t>Heb je een beeld van de mate waarin dit onderzoek voor de patiënt belastend kan zijn</a:t>
            </a:r>
          </a:p>
          <a:p>
            <a:r>
              <a:rPr lang="nl-NL" dirty="0" smtClean="0"/>
              <a:t>Kun je over dit onderzoek enige voorlichting geven</a:t>
            </a:r>
          </a:p>
          <a:p>
            <a:r>
              <a:rPr lang="nl-NL" dirty="0" smtClean="0"/>
              <a:t>Weet je wat is het verschil is tussen Astma en COPD</a:t>
            </a:r>
            <a:endParaRPr lang="nl-NL" dirty="0"/>
          </a:p>
        </p:txBody>
      </p:sp>
    </p:spTree>
    <p:extLst>
      <p:ext uri="{BB962C8B-B14F-4D97-AF65-F5344CB8AC3E}">
        <p14:creationId xmlns:p14="http://schemas.microsoft.com/office/powerpoint/2010/main" val="4100330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Normaal waarden Piekstroommeter</a:t>
            </a:r>
            <a:endParaRPr lang="nl-NL" dirty="0"/>
          </a:p>
        </p:txBody>
      </p:sp>
      <p:pic>
        <p:nvPicPr>
          <p:cNvPr id="6" name="Tijdelijke aanduiding voor inhoud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136083"/>
            <a:ext cx="7344816" cy="5471000"/>
          </a:xfrm>
        </p:spPr>
      </p:pic>
    </p:spTree>
    <p:extLst>
      <p:ext uri="{BB962C8B-B14F-4D97-AF65-F5344CB8AC3E}">
        <p14:creationId xmlns:p14="http://schemas.microsoft.com/office/powerpoint/2010/main" val="1671521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Piekstroom / astma</a:t>
            </a:r>
            <a:endParaRPr lang="nl-NL" dirty="0"/>
          </a:p>
        </p:txBody>
      </p:sp>
      <p:sp>
        <p:nvSpPr>
          <p:cNvPr id="3" name="Tijdelijke aanduiding voor inhoud 2"/>
          <p:cNvSpPr>
            <a:spLocks noGrp="1"/>
          </p:cNvSpPr>
          <p:nvPr>
            <p:ph sz="quarter" idx="1"/>
          </p:nvPr>
        </p:nvSpPr>
        <p:spPr/>
        <p:txBody>
          <a:bodyPr/>
          <a:lstStyle/>
          <a:p>
            <a:pPr marL="0" indent="0">
              <a:buNone/>
            </a:pPr>
            <a:r>
              <a:rPr lang="nl-NL" dirty="0"/>
              <a:t>Astma patiënten hebben immers een sterk gedaalde piekstroom tijdens een astma aanval. Men is zich hier niet altijd van bewust en de peakflowmeter is dan aangewezen om een objectieve vaststelling van de piekstroom toe te laten</a:t>
            </a:r>
          </a:p>
        </p:txBody>
      </p:sp>
    </p:spTree>
    <p:extLst>
      <p:ext uri="{BB962C8B-B14F-4D97-AF65-F5344CB8AC3E}">
        <p14:creationId xmlns:p14="http://schemas.microsoft.com/office/powerpoint/2010/main" val="85652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Praktijk</a:t>
            </a:r>
            <a:endParaRPr lang="nl-NL" dirty="0"/>
          </a:p>
        </p:txBody>
      </p:sp>
      <p:sp>
        <p:nvSpPr>
          <p:cNvPr id="3" name="Tijdelijke aanduiding voor inhoud 2"/>
          <p:cNvSpPr>
            <a:spLocks noGrp="1"/>
          </p:cNvSpPr>
          <p:nvPr>
            <p:ph sz="quarter" idx="1"/>
          </p:nvPr>
        </p:nvSpPr>
        <p:spPr/>
        <p:txBody>
          <a:bodyPr/>
          <a:lstStyle/>
          <a:p>
            <a:pPr marL="0" indent="0">
              <a:buNone/>
            </a:pPr>
            <a:r>
              <a:rPr lang="nl-NL" dirty="0"/>
              <a:t>Normaal waarden</a:t>
            </a:r>
            <a:r>
              <a:rPr lang="nl-NL" dirty="0" smtClean="0"/>
              <a:t>? Vitale tekens per leeftijd</a:t>
            </a:r>
          </a:p>
          <a:p>
            <a:r>
              <a:rPr lang="nl-NL" dirty="0" smtClean="0"/>
              <a:t>Lichaamstemperatuur:</a:t>
            </a:r>
          </a:p>
          <a:p>
            <a:r>
              <a:rPr lang="nl-NL" dirty="0" smtClean="0"/>
              <a:t>Hartslag</a:t>
            </a:r>
          </a:p>
          <a:p>
            <a:r>
              <a:rPr lang="nl-NL" dirty="0" smtClean="0"/>
              <a:t>Aantal ademhalingen per minuut</a:t>
            </a:r>
          </a:p>
          <a:p>
            <a:r>
              <a:rPr lang="nl-NL" dirty="0" smtClean="0"/>
              <a:t>Bloeddruk</a:t>
            </a:r>
          </a:p>
          <a:p>
            <a:pPr marL="0" indent="0">
              <a:buNone/>
            </a:pPr>
            <a:endParaRPr lang="nl-NL" dirty="0"/>
          </a:p>
          <a:p>
            <a:pPr marL="0" indent="0">
              <a:buNone/>
            </a:pPr>
            <a:r>
              <a:rPr lang="nl-NL" dirty="0" smtClean="0"/>
              <a:t>Peakstroommeting</a:t>
            </a:r>
          </a:p>
          <a:p>
            <a:pPr marL="0" indent="0">
              <a:buNone/>
            </a:pPr>
            <a:endParaRPr lang="nl-NL" dirty="0"/>
          </a:p>
          <a:p>
            <a:pPr marL="0" indent="0">
              <a:buNone/>
            </a:pPr>
            <a:r>
              <a:rPr lang="nl-NL" dirty="0" smtClean="0"/>
              <a:t>Saturatiemeting</a:t>
            </a:r>
          </a:p>
          <a:p>
            <a:pPr marL="0" indent="0">
              <a:buNone/>
            </a:pPr>
            <a:endParaRPr lang="nl-NL" dirty="0"/>
          </a:p>
        </p:txBody>
      </p:sp>
    </p:spTree>
    <p:extLst>
      <p:ext uri="{BB962C8B-B14F-4D97-AF65-F5344CB8AC3E}">
        <p14:creationId xmlns:p14="http://schemas.microsoft.com/office/powerpoint/2010/main" val="2959517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Extra Informatie over Piekstroom</a:t>
            </a:r>
            <a:endParaRPr lang="nl-NL" dirty="0"/>
          </a:p>
        </p:txBody>
      </p:sp>
      <p:sp>
        <p:nvSpPr>
          <p:cNvPr id="3" name="Tijdelijke aanduiding voor inhoud 2"/>
          <p:cNvSpPr>
            <a:spLocks noGrp="1"/>
          </p:cNvSpPr>
          <p:nvPr>
            <p:ph sz="quarter" idx="1"/>
          </p:nvPr>
        </p:nvSpPr>
        <p:spPr/>
        <p:txBody>
          <a:bodyPr/>
          <a:lstStyle/>
          <a:p>
            <a:r>
              <a:rPr lang="nl-NL" dirty="0" smtClean="0"/>
              <a:t>Zie aantekeningen hieronder</a:t>
            </a:r>
            <a:endParaRPr lang="nl-NL" dirty="0"/>
          </a:p>
        </p:txBody>
      </p:sp>
    </p:spTree>
    <p:extLst>
      <p:ext uri="{BB962C8B-B14F-4D97-AF65-F5344CB8AC3E}">
        <p14:creationId xmlns:p14="http://schemas.microsoft.com/office/powerpoint/2010/main" val="1950275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sp>
        <p:nvSpPr>
          <p:cNvPr id="3" name="Tijdelijke aanduiding voor inhoud 2"/>
          <p:cNvSpPr>
            <a:spLocks noGrp="1"/>
          </p:cNvSpPr>
          <p:nvPr>
            <p:ph sz="quarter" idx="1"/>
          </p:nvPr>
        </p:nvSpPr>
        <p:spPr/>
        <p:txBody>
          <a:bodyPr/>
          <a:lstStyle/>
          <a:p>
            <a:pPr marL="0" indent="0">
              <a:buNone/>
            </a:pPr>
            <a:r>
              <a:rPr lang="nl-NL" dirty="0"/>
              <a:t>10 % van alle mensen heeft een gestoorde </a:t>
            </a:r>
            <a:r>
              <a:rPr lang="nl-NL" dirty="0" smtClean="0"/>
              <a:t>longfunctie!</a:t>
            </a:r>
          </a:p>
          <a:p>
            <a:pPr marL="0" indent="0">
              <a:buNone/>
            </a:pPr>
            <a:r>
              <a:rPr lang="nl-NL" dirty="0" smtClean="0"/>
              <a:t> (Ademhalingsklachten).</a:t>
            </a:r>
          </a:p>
          <a:p>
            <a:pPr marL="0" indent="0">
              <a:buNone/>
            </a:pPr>
            <a:endParaRPr lang="nl-NL" dirty="0" smtClean="0"/>
          </a:p>
          <a:p>
            <a:pPr marL="0" indent="0">
              <a:buNone/>
            </a:pPr>
            <a:endParaRPr lang="nl-NL" dirty="0" smtClean="0"/>
          </a:p>
          <a:p>
            <a:r>
              <a:rPr lang="nl-NL" dirty="0" smtClean="0"/>
              <a:t>Huisartsenpraktijk</a:t>
            </a:r>
          </a:p>
          <a:p>
            <a:endParaRPr lang="nl-NL" dirty="0"/>
          </a:p>
          <a:p>
            <a:r>
              <a:rPr lang="nl-NL" dirty="0" smtClean="0"/>
              <a:t>Arbodiensten </a:t>
            </a:r>
          </a:p>
          <a:p>
            <a:endParaRPr lang="nl-NL" dirty="0"/>
          </a:p>
          <a:p>
            <a:r>
              <a:rPr lang="nl-NL" dirty="0" smtClean="0"/>
              <a:t>Ziekenhuis (longfunctieassistenten)</a:t>
            </a:r>
          </a:p>
          <a:p>
            <a:endParaRPr lang="nl-NL" dirty="0"/>
          </a:p>
          <a:p>
            <a:endParaRPr lang="nl-NL" dirty="0" smtClean="0"/>
          </a:p>
          <a:p>
            <a:pPr marL="0" indent="0">
              <a:buNone/>
            </a:pPr>
            <a:endParaRPr lang="nl-NL" dirty="0"/>
          </a:p>
        </p:txBody>
      </p:sp>
    </p:spTree>
    <p:extLst>
      <p:ext uri="{BB962C8B-B14F-4D97-AF65-F5344CB8AC3E}">
        <p14:creationId xmlns:p14="http://schemas.microsoft.com/office/powerpoint/2010/main" val="3726044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Wanneer longfunctieonderzoek? </a:t>
            </a:r>
            <a:endParaRPr lang="nl-NL" dirty="0"/>
          </a:p>
        </p:txBody>
      </p:sp>
      <p:sp>
        <p:nvSpPr>
          <p:cNvPr id="3" name="Tijdelijke aanduiding voor inhoud 2"/>
          <p:cNvSpPr>
            <a:spLocks noGrp="1"/>
          </p:cNvSpPr>
          <p:nvPr>
            <p:ph sz="quarter" idx="1"/>
          </p:nvPr>
        </p:nvSpPr>
        <p:spPr>
          <a:xfrm>
            <a:off x="301752" y="1527048"/>
            <a:ext cx="8503920" cy="4782272"/>
          </a:xfrm>
        </p:spPr>
        <p:txBody>
          <a:bodyPr/>
          <a:lstStyle/>
          <a:p>
            <a:pPr marL="0" indent="0">
              <a:buNone/>
            </a:pPr>
            <a:r>
              <a:rPr lang="nl-NL" b="1" dirty="0" smtClean="0"/>
              <a:t>Doel longfunctieonderzoek:   </a:t>
            </a:r>
          </a:p>
          <a:p>
            <a:pPr marL="0" indent="0">
              <a:buNone/>
            </a:pPr>
            <a:r>
              <a:rPr lang="nl-NL" dirty="0"/>
              <a:t>F</a:t>
            </a:r>
            <a:r>
              <a:rPr lang="nl-NL" dirty="0" smtClean="0"/>
              <a:t>unctie van de luchtwegen en longen tijdens het ademen te onderzoeken.</a:t>
            </a:r>
          </a:p>
          <a:p>
            <a:pPr marL="0" indent="0">
              <a:buNone/>
            </a:pPr>
            <a:endParaRPr lang="nl-NL" dirty="0" smtClean="0"/>
          </a:p>
          <a:p>
            <a:pPr marL="0" indent="0">
              <a:buNone/>
            </a:pPr>
            <a:r>
              <a:rPr lang="nl-NL" dirty="0" smtClean="0"/>
              <a:t>Meeste patiënten:  Astmatische (aanvalsgewijze) en/of  chronische bronchitis. Oudere mensen vaak emfyseem</a:t>
            </a:r>
          </a:p>
          <a:p>
            <a:endParaRPr lang="nl-NL" dirty="0" smtClean="0"/>
          </a:p>
          <a:p>
            <a:pPr marL="0" indent="0">
              <a:buNone/>
            </a:pPr>
            <a:r>
              <a:rPr lang="nl-NL" dirty="0" smtClean="0"/>
              <a:t>Voor deze aandoeningen gebruik men vaak de termen</a:t>
            </a:r>
          </a:p>
          <a:p>
            <a:r>
              <a:rPr lang="nl-NL" dirty="0" smtClean="0"/>
              <a:t>Astma </a:t>
            </a:r>
          </a:p>
          <a:p>
            <a:r>
              <a:rPr lang="nl-NL" dirty="0" smtClean="0"/>
              <a:t>COPD (chronische bronchitis + emfyseem)</a:t>
            </a:r>
            <a:endParaRPr lang="nl-NL" dirty="0"/>
          </a:p>
          <a:p>
            <a:endParaRPr lang="nl-NL" dirty="0"/>
          </a:p>
          <a:p>
            <a:endParaRPr lang="nl-NL" dirty="0"/>
          </a:p>
        </p:txBody>
      </p:sp>
    </p:spTree>
    <p:extLst>
      <p:ext uri="{BB962C8B-B14F-4D97-AF65-F5344CB8AC3E}">
        <p14:creationId xmlns:p14="http://schemas.microsoft.com/office/powerpoint/2010/main" val="1947956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t>
            </a:r>
            <a:r>
              <a:rPr lang="nl-NL" dirty="0" smtClean="0"/>
              <a:t>stma</a:t>
            </a:r>
            <a:endParaRPr lang="nl-NL" dirty="0"/>
          </a:p>
        </p:txBody>
      </p:sp>
      <p:sp>
        <p:nvSpPr>
          <p:cNvPr id="3" name="Tijdelijke aanduiding voor inhoud 2"/>
          <p:cNvSpPr>
            <a:spLocks noGrp="1"/>
          </p:cNvSpPr>
          <p:nvPr>
            <p:ph sz="quarter" idx="1"/>
          </p:nvPr>
        </p:nvSpPr>
        <p:spPr/>
        <p:txBody>
          <a:bodyPr/>
          <a:lstStyle/>
          <a:p>
            <a:pPr>
              <a:buFont typeface="Arial"/>
              <a:buChar char="•"/>
            </a:pPr>
            <a:r>
              <a:rPr lang="nl-NL" dirty="0"/>
              <a:t>Bij astma zijn </a:t>
            </a:r>
            <a:r>
              <a:rPr lang="nl-NL" dirty="0" smtClean="0"/>
              <a:t>de bronchiën in </a:t>
            </a:r>
            <a:r>
              <a:rPr lang="nl-NL" dirty="0"/>
              <a:t>de longen vernauwd tijdens een aanval</a:t>
            </a:r>
            <a:r>
              <a:rPr lang="nl-NL" dirty="0" smtClean="0"/>
              <a:t>.</a:t>
            </a:r>
          </a:p>
          <a:p>
            <a:pPr>
              <a:buFont typeface="Arial"/>
              <a:buChar char="•"/>
            </a:pPr>
            <a:endParaRPr lang="nl-NL" dirty="0"/>
          </a:p>
          <a:p>
            <a:pPr>
              <a:buFont typeface="Arial"/>
              <a:buChar char="•"/>
            </a:pPr>
            <a:r>
              <a:rPr lang="nl-NL" dirty="0"/>
              <a:t>U kunt last hebben van benauwdheid, een piepende ademhaling of langer dan 3 weken hoesten. </a:t>
            </a:r>
          </a:p>
          <a:p>
            <a:pPr>
              <a:buFont typeface="Arial"/>
              <a:buChar char="•"/>
            </a:pPr>
            <a:endParaRPr lang="nl-NL" dirty="0" smtClean="0"/>
          </a:p>
          <a:p>
            <a:pPr>
              <a:buFont typeface="Arial"/>
              <a:buChar char="•"/>
            </a:pPr>
            <a:r>
              <a:rPr lang="nl-NL" sz="2000" dirty="0">
                <a:hlinkClick r:id="rId2"/>
              </a:rPr>
              <a:t>https://</a:t>
            </a:r>
            <a:r>
              <a:rPr lang="nl-NL" sz="2000" dirty="0" smtClean="0">
                <a:hlinkClick r:id="rId2"/>
              </a:rPr>
              <a:t>www.longfonds.nl</a:t>
            </a:r>
            <a:r>
              <a:rPr lang="nl-NL" sz="2000" dirty="0"/>
              <a:t>    </a:t>
            </a:r>
            <a:endParaRPr lang="nl-NL" sz="2000" dirty="0" smtClean="0"/>
          </a:p>
          <a:p>
            <a:pPr>
              <a:buFont typeface="Arial"/>
              <a:buChar char="•"/>
            </a:pPr>
            <a:endParaRPr lang="nl-NL" sz="2000" dirty="0"/>
          </a:p>
          <a:p>
            <a:pPr marL="0" indent="0">
              <a:buNone/>
            </a:pPr>
            <a:r>
              <a:rPr lang="nl-NL" sz="2000" dirty="0" smtClean="0"/>
              <a:t>    Astma:  https</a:t>
            </a:r>
            <a:r>
              <a:rPr lang="nl-NL" sz="2000" dirty="0"/>
              <a:t>://youtu.be/BPGKzUQOm6Q</a:t>
            </a:r>
            <a:endParaRPr lang="nl-NL" sz="2000" dirty="0" smtClean="0"/>
          </a:p>
          <a:p>
            <a:pPr marL="0" indent="0">
              <a:buNone/>
            </a:pPr>
            <a:endParaRPr lang="nl-NL" sz="2000" dirty="0"/>
          </a:p>
        </p:txBody>
      </p:sp>
    </p:spTree>
    <p:extLst>
      <p:ext uri="{BB962C8B-B14F-4D97-AF65-F5344CB8AC3E}">
        <p14:creationId xmlns:p14="http://schemas.microsoft.com/office/powerpoint/2010/main" val="301801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Oorzaken astma</a:t>
            </a:r>
            <a:endParaRPr lang="nl-NL" dirty="0"/>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1625" y="2177511"/>
            <a:ext cx="4038600" cy="3069715"/>
          </a:xfrm>
        </p:spPr>
      </p:pic>
      <p:sp>
        <p:nvSpPr>
          <p:cNvPr id="4" name="Tijdelijke aanduiding voor inhoud 3"/>
          <p:cNvSpPr>
            <a:spLocks noGrp="1"/>
          </p:cNvSpPr>
          <p:nvPr>
            <p:ph sz="half" idx="2"/>
          </p:nvPr>
        </p:nvSpPr>
        <p:spPr/>
        <p:txBody>
          <a:bodyPr/>
          <a:lstStyle/>
          <a:p>
            <a:r>
              <a:rPr lang="nl-NL" dirty="0" smtClean="0"/>
              <a:t>Ontstoken luchtwegen door allergische of hyperactieve schadelijke prikkels.</a:t>
            </a:r>
          </a:p>
          <a:p>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01008"/>
            <a:ext cx="2474913"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983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Allergische prikkels</a:t>
            </a:r>
            <a:endParaRPr lang="nl-NL" dirty="0"/>
          </a:p>
        </p:txBody>
      </p:sp>
      <p:sp>
        <p:nvSpPr>
          <p:cNvPr id="4" name="Tijdelijke aanduiding voor inhoud 3"/>
          <p:cNvSpPr>
            <a:spLocks noGrp="1"/>
          </p:cNvSpPr>
          <p:nvPr>
            <p:ph sz="half" idx="2"/>
          </p:nvPr>
        </p:nvSpPr>
        <p:spPr/>
        <p:txBody>
          <a:bodyPr/>
          <a:lstStyle/>
          <a:p>
            <a:r>
              <a:rPr lang="nl-NL" dirty="0" smtClean="0"/>
              <a:t>Huisstofmijt</a:t>
            </a:r>
          </a:p>
          <a:p>
            <a:r>
              <a:rPr lang="nl-NL" dirty="0" smtClean="0"/>
              <a:t>Huisdieren</a:t>
            </a:r>
          </a:p>
          <a:p>
            <a:r>
              <a:rPr lang="nl-NL" dirty="0" smtClean="0"/>
              <a:t>Stuifmeel van bomen en bloemen</a:t>
            </a:r>
            <a:endParaRPr lang="nl-NL"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4038600" cy="179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45024"/>
            <a:ext cx="27813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16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Hyperactieve prikkels</a:t>
            </a:r>
            <a:endParaRPr lang="nl-NL" dirty="0"/>
          </a:p>
        </p:txBody>
      </p:sp>
      <p:sp>
        <p:nvSpPr>
          <p:cNvPr id="4" name="Tijdelijke aanduiding voor inhoud 3"/>
          <p:cNvSpPr>
            <a:spLocks noGrp="1"/>
          </p:cNvSpPr>
          <p:nvPr>
            <p:ph sz="half" idx="2"/>
          </p:nvPr>
        </p:nvSpPr>
        <p:spPr/>
        <p:txBody>
          <a:bodyPr/>
          <a:lstStyle/>
          <a:p>
            <a:r>
              <a:rPr lang="nl-NL" dirty="0" smtClean="0"/>
              <a:t>Rook</a:t>
            </a:r>
          </a:p>
          <a:p>
            <a:r>
              <a:rPr lang="nl-NL" dirty="0" smtClean="0"/>
              <a:t>Koude lucht</a:t>
            </a:r>
          </a:p>
          <a:p>
            <a:r>
              <a:rPr lang="nl-NL" dirty="0"/>
              <a:t>S</a:t>
            </a:r>
            <a:r>
              <a:rPr lang="nl-NL" dirty="0" smtClean="0"/>
              <a:t>tress</a:t>
            </a:r>
          </a:p>
          <a:p>
            <a:r>
              <a:rPr lang="nl-NL" dirty="0" smtClean="0"/>
              <a:t>Lichamelijke inspanning</a:t>
            </a:r>
          </a:p>
          <a:p>
            <a:r>
              <a:rPr lang="nl-NL" dirty="0" smtClean="0"/>
              <a:t>Virusinfectie</a:t>
            </a:r>
          </a:p>
          <a:p>
            <a:endParaRPr lang="nl-NL" dirty="0"/>
          </a:p>
          <a:p>
            <a:r>
              <a:rPr lang="nl-NL" dirty="0" smtClean="0"/>
              <a:t>Bovengenoemde prikkels hebben </a:t>
            </a:r>
            <a:r>
              <a:rPr lang="nl-NL" u="sng" dirty="0" smtClean="0"/>
              <a:t>niets </a:t>
            </a:r>
            <a:r>
              <a:rPr lang="nl-NL" dirty="0" smtClean="0"/>
              <a:t> met een allergie te maken.</a:t>
            </a:r>
            <a:endParaRPr lang="nl-NL" dirty="0"/>
          </a:p>
        </p:txBody>
      </p:sp>
      <p:pic>
        <p:nvPicPr>
          <p:cNvPr id="10244" name="Picture 4" descr="http://ts1.mm.bing.net/th?&amp;id=JN.jaaigZR1bXddAOqGDyEOHQ&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28575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7" name="Tijdelijke aanduiding voor inhoud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3573016"/>
            <a:ext cx="2857500" cy="2592288"/>
          </a:xfrm>
        </p:spPr>
      </p:pic>
    </p:spTree>
    <p:extLst>
      <p:ext uri="{BB962C8B-B14F-4D97-AF65-F5344CB8AC3E}">
        <p14:creationId xmlns:p14="http://schemas.microsoft.com/office/powerpoint/2010/main" val="11046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COPD</a:t>
            </a:r>
            <a:endParaRPr lang="nl-NL" dirty="0"/>
          </a:p>
        </p:txBody>
      </p:sp>
      <p:sp>
        <p:nvSpPr>
          <p:cNvPr id="3" name="Tijdelijke aanduiding voor inhoud 2"/>
          <p:cNvSpPr>
            <a:spLocks noGrp="1"/>
          </p:cNvSpPr>
          <p:nvPr>
            <p:ph sz="quarter" idx="1"/>
          </p:nvPr>
        </p:nvSpPr>
        <p:spPr/>
        <p:txBody>
          <a:bodyPr/>
          <a:lstStyle/>
          <a:p>
            <a:pPr marL="0" indent="0">
              <a:buNone/>
            </a:pPr>
            <a:r>
              <a:rPr lang="nl-NL" i="1" dirty="0"/>
              <a:t>Bij COPD zijn de longen chronisch </a:t>
            </a:r>
            <a:r>
              <a:rPr lang="nl-NL" b="1" i="1" dirty="0"/>
              <a:t>ontstoken</a:t>
            </a:r>
            <a:r>
              <a:rPr lang="nl-NL" i="1" dirty="0"/>
              <a:t>. Chronisch betekent dat het blijvend is. Heel vaak is </a:t>
            </a:r>
            <a:r>
              <a:rPr lang="nl-NL" b="1" i="1" dirty="0"/>
              <a:t>roken</a:t>
            </a:r>
            <a:r>
              <a:rPr lang="nl-NL" i="1" dirty="0"/>
              <a:t> de </a:t>
            </a:r>
            <a:r>
              <a:rPr lang="nl-NL" b="1" i="1" dirty="0"/>
              <a:t>oorzaak</a:t>
            </a:r>
            <a:r>
              <a:rPr lang="nl-NL" i="1" dirty="0"/>
              <a:t> van COPD. Maar het kan ook komen door een erfelijke ziekte of moeilijk te behandelen astma</a:t>
            </a:r>
            <a:r>
              <a:rPr lang="nl-NL" i="1" dirty="0" smtClean="0"/>
              <a:t>.</a:t>
            </a:r>
          </a:p>
          <a:p>
            <a:pPr marL="0" indent="0">
              <a:buNone/>
            </a:pPr>
            <a:endParaRPr lang="nl-NL" i="1" dirty="0" smtClean="0"/>
          </a:p>
          <a:p>
            <a:pPr marL="0" indent="0">
              <a:buNone/>
            </a:pPr>
            <a:r>
              <a:rPr lang="nl-NL" dirty="0" smtClean="0"/>
              <a:t>Op </a:t>
            </a:r>
            <a:r>
              <a:rPr lang="nl-NL" dirty="0"/>
              <a:t>wereldvlak is COPD momenteel de 12de doodsoorzaak, in de Westerse landen kan dit zelfs oorzaak nummer 3 zijn. Men verwacht echter dat tegen 2020 COPD wereldwijd op nummer 2 zal staan</a:t>
            </a:r>
          </a:p>
        </p:txBody>
      </p:sp>
    </p:spTree>
    <p:extLst>
      <p:ext uri="{BB962C8B-B14F-4D97-AF65-F5344CB8AC3E}">
        <p14:creationId xmlns:p14="http://schemas.microsoft.com/office/powerpoint/2010/main" val="2809232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Civ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701</TotalTime>
  <Words>1154</Words>
  <Application>Microsoft Office PowerPoint</Application>
  <PresentationFormat>Diavoorstelling (4:3)</PresentationFormat>
  <Paragraphs>158</Paragraphs>
  <Slides>23</Slides>
  <Notes>2</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1_Civiel</vt:lpstr>
      <vt:lpstr>Longfunctieonderzoek</vt:lpstr>
      <vt:lpstr>Doelstellingen</vt:lpstr>
      <vt:lpstr>Inleiding</vt:lpstr>
      <vt:lpstr>Wanneer longfunctieonderzoek? </vt:lpstr>
      <vt:lpstr>Astma</vt:lpstr>
      <vt:lpstr>Oorzaken astma</vt:lpstr>
      <vt:lpstr>Allergische prikkels</vt:lpstr>
      <vt:lpstr>Hyperactieve prikkels</vt:lpstr>
      <vt:lpstr>COPD</vt:lpstr>
      <vt:lpstr>Verschijnselen COPD</vt:lpstr>
      <vt:lpstr>COPD verwijzingen naar filmpjes</vt:lpstr>
      <vt:lpstr>COPD</vt:lpstr>
      <vt:lpstr>Onderzoeken bij Astma</vt:lpstr>
      <vt:lpstr>Spirometrie</vt:lpstr>
      <vt:lpstr>Hoe een spirometrie uitgevoerd wordt</vt:lpstr>
      <vt:lpstr>Toepassingen</vt:lpstr>
      <vt:lpstr>Toepassingen</vt:lpstr>
      <vt:lpstr>Peak flow-meting (piekstroommeting)</vt:lpstr>
      <vt:lpstr>Protocol: Peakflow bij een patiënt afnemen</vt:lpstr>
      <vt:lpstr>Normaal waarden Piekstroommeter</vt:lpstr>
      <vt:lpstr>Piekstroom / astma</vt:lpstr>
      <vt:lpstr>Praktijk</vt:lpstr>
      <vt:lpstr>Extra Informatie over Piekstroom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Observatie van de lichaamstemperatuur</dc:title>
  <dc:creator>Hoxhaj,G.</dc:creator>
  <cp:lastModifiedBy>Cuperus,B.K.</cp:lastModifiedBy>
  <cp:revision>100</cp:revision>
  <cp:lastPrinted>2015-05-16T12:33:05Z</cp:lastPrinted>
  <dcterms:created xsi:type="dcterms:W3CDTF">2012-11-04T18:00:15Z</dcterms:created>
  <dcterms:modified xsi:type="dcterms:W3CDTF">2015-11-19T16:25:37Z</dcterms:modified>
</cp:coreProperties>
</file>